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30FF"/>
    <a:srgbClr val="68C397"/>
    <a:srgbClr val="FFF102"/>
    <a:srgbClr val="5C9BD5"/>
    <a:srgbClr val="FEF102"/>
    <a:srgbClr val="BA31FD"/>
    <a:srgbClr val="659E11"/>
    <a:srgbClr val="661E66"/>
    <a:srgbClr val="E36F02"/>
    <a:srgbClr val="3776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resursnyj%20centr\&#1056;&#1062;\4.&#1052;&#1086;&#1085;&#1080;&#1090;&#1086;&#1088;&#1080;&#1085;&#1075;&#1080;\&#1084;&#1086;&#1085;&#1080;&#1090;&#1086;&#1088;&#1080;&#1085;&#1075;%202017\&#1075;&#1088;&#1072;&#1092;&#1080;&#1082;&#1080;\&#1059;&#1044;&#105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'КОЛ-ВО КОМП'!$A$2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"/>
                  <c:y val="-1.1203965815729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9C-47EE-AA14-79A38DF53854}"/>
                </c:ext>
              </c:extLst>
            </c:dLbl>
            <c:dLbl>
              <c:idx val="2"/>
              <c:layout>
                <c:manualLayout>
                  <c:x val="-1.2626262626262627E-3"/>
                  <c:y val="-2.6889517957751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9C-47EE-AA14-79A38DF53854}"/>
                </c:ext>
              </c:extLst>
            </c:dLbl>
            <c:dLbl>
              <c:idx val="3"/>
              <c:layout>
                <c:manualLayout>
                  <c:x val="0"/>
                  <c:y val="-4.4815863262919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9C-47EE-AA14-79A38DF538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'КОЛ-ВО КОМП'!$B$1:$E$1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'КОЛ-ВО КОМП'!$B$2:$E$2</c:f>
              <c:numCache>
                <c:formatCode>General</c:formatCode>
                <c:ptCount val="4"/>
                <c:pt idx="0">
                  <c:v>6</c:v>
                </c:pt>
                <c:pt idx="1">
                  <c:v>16</c:v>
                </c:pt>
                <c:pt idx="2">
                  <c:v>38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1-4FC8-AD2F-AC3BBB028964}"/>
            </c:ext>
          </c:extLst>
        </c:ser>
        <c:ser>
          <c:idx val="1"/>
          <c:order val="1"/>
          <c:tx>
            <c:strRef>
              <c:f>'КОЛ-ВО КОМП'!$A$3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8792352660462849E-2"/>
                  <c:y val="-1.3029771142677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A1-4FC8-AD2F-AC3BBB028964}"/>
                </c:ext>
              </c:extLst>
            </c:dLbl>
            <c:dLbl>
              <c:idx val="2"/>
              <c:layout>
                <c:manualLayout>
                  <c:x val="0"/>
                  <c:y val="-2.6889517957751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9C-47EE-AA14-79A38DF53854}"/>
                </c:ext>
              </c:extLst>
            </c:dLbl>
            <c:dLbl>
              <c:idx val="3"/>
              <c:layout>
                <c:manualLayout>
                  <c:x val="7.8301496273773599E-3"/>
                  <c:y val="-1.062347457465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9A1-4FC8-AD2F-AC3BBB028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'КОЛ-ВО КОМП'!$B$1:$E$1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'КОЛ-ВО КОМП'!$B$3:$E$3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38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A1-4FC8-AD2F-AC3BBB028964}"/>
            </c:ext>
          </c:extLst>
        </c:ser>
        <c:ser>
          <c:idx val="2"/>
          <c:order val="2"/>
          <c:tx>
            <c:strRef>
              <c:f>'КОЛ-ВО КОМП'!$A$4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2.505647880760755E-2"/>
                  <c:y val="-5.31173728732922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A1-4FC8-AD2F-AC3BBB028964}"/>
                </c:ext>
              </c:extLst>
            </c:dLbl>
            <c:dLbl>
              <c:idx val="3"/>
              <c:layout>
                <c:manualLayout>
                  <c:x val="2.3490448882131965E-2"/>
                  <c:y val="-1.0623474574658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9A1-4FC8-AD2F-AC3BBB0289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'КОЛ-ВО КОМП'!$B$1:$E$1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'КОЛ-ВО КОМП'!$B$4:$E$4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43</c:v>
                </c:pt>
                <c:pt idx="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A1-4FC8-AD2F-AC3BBB0289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003296"/>
        <c:axId val="112004864"/>
        <c:axId val="0"/>
      </c:bar3DChart>
      <c:catAx>
        <c:axId val="11200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04864"/>
        <c:crosses val="autoZero"/>
        <c:auto val="1"/>
        <c:lblAlgn val="ctr"/>
        <c:lblOffset val="100"/>
        <c:noMultiLvlLbl val="0"/>
      </c:catAx>
      <c:valAx>
        <c:axId val="112004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00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'кол-во АРМ'!$A$2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'кол-во АРМ'!$B$1:$E$1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'кол-во АРМ'!$B$2:$E$2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8B-42F4-B2EE-0EEEF74FD62E}"/>
            </c:ext>
          </c:extLst>
        </c:ser>
        <c:ser>
          <c:idx val="1"/>
          <c:order val="1"/>
          <c:tx>
            <c:strRef>
              <c:f>'кол-во АРМ'!$A$3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'кол-во АРМ'!$B$1:$E$1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'кол-во АРМ'!$B$3:$E$3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8B-42F4-B2EE-0EEEF74FD62E}"/>
            </c:ext>
          </c:extLst>
        </c:ser>
        <c:ser>
          <c:idx val="2"/>
          <c:order val="2"/>
          <c:tx>
            <c:strRef>
              <c:f>'кол-во АРМ'!$A$4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'кол-во АРМ'!$B$1:$E$1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'кол-во АРМ'!$B$4:$E$4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8B-42F4-B2EE-0EEEF74FD6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5176"/>
        <c:axId val="112820272"/>
        <c:axId val="0"/>
      </c:bar3DChart>
      <c:catAx>
        <c:axId val="11281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20272"/>
        <c:crosses val="autoZero"/>
        <c:auto val="1"/>
        <c:lblAlgn val="ctr"/>
        <c:lblOffset val="100"/>
        <c:noMultiLvlLbl val="0"/>
      </c:catAx>
      <c:valAx>
        <c:axId val="1128202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81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'педаг на АРМ'!$A$2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924121491433994E-2"/>
                  <c:y val="-2.85500337092731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B6-49D1-8DD5-B0CF424BB8EE}"/>
                </c:ext>
              </c:extLst>
            </c:dLbl>
            <c:dLbl>
              <c:idx val="2"/>
              <c:layout>
                <c:manualLayout>
                  <c:x val="1.7693468323815547E-3"/>
                  <c:y val="-2.284002696741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1B6-49D1-8DD5-B0CF424BB8EE}"/>
                </c:ext>
              </c:extLst>
            </c:dLbl>
            <c:dLbl>
              <c:idx val="3"/>
              <c:layout>
                <c:manualLayout>
                  <c:x val="7.0773873295262189E-3"/>
                  <c:y val="-1.427501685463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1B6-49D1-8DD5-B0CF424BB8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 на АРМ'!$B$1:$E$1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 на АРМ'!$B$2:$E$2</c:f>
              <c:numCache>
                <c:formatCode>General</c:formatCode>
                <c:ptCount val="4"/>
                <c:pt idx="0">
                  <c:v>3.5</c:v>
                </c:pt>
                <c:pt idx="1">
                  <c:v>3</c:v>
                </c:pt>
                <c:pt idx="2">
                  <c:v>15</c:v>
                </c:pt>
                <c:pt idx="3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B6-49D1-8DD5-B0CF424BB8EE}"/>
            </c:ext>
          </c:extLst>
        </c:ser>
        <c:ser>
          <c:idx val="1"/>
          <c:order val="1"/>
          <c:tx>
            <c:strRef>
              <c:f>'педаг на АРМ'!$A$3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5924121491433994E-2"/>
                  <c:y val="-2.5695030338344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1B6-49D1-8DD5-B0CF424BB8EE}"/>
                </c:ext>
              </c:extLst>
            </c:dLbl>
            <c:dLbl>
              <c:idx val="3"/>
              <c:layout>
                <c:manualLayout>
                  <c:x val="1.2385427826670884E-2"/>
                  <c:y val="-1.1420013483708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1B6-49D1-8DD5-B0CF424BB8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 на АРМ'!$B$1:$E$1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 на АРМ'!$B$3:$E$3</c:f>
              <c:numCache>
                <c:formatCode>General</c:formatCode>
                <c:ptCount val="4"/>
                <c:pt idx="0">
                  <c:v>3.5</c:v>
                </c:pt>
                <c:pt idx="1">
                  <c:v>3</c:v>
                </c:pt>
                <c:pt idx="2">
                  <c:v>8</c:v>
                </c:pt>
                <c:pt idx="3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B6-49D1-8DD5-B0CF424BB8EE}"/>
            </c:ext>
          </c:extLst>
        </c:ser>
        <c:ser>
          <c:idx val="2"/>
          <c:order val="2"/>
          <c:tx>
            <c:strRef>
              <c:f>'педаг на АРМ'!$A$4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5924121491433959E-2"/>
                  <c:y val="-5.7100067418545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1B6-49D1-8DD5-B0CF424BB8EE}"/>
                </c:ext>
              </c:extLst>
            </c:dLbl>
            <c:dLbl>
              <c:idx val="2"/>
              <c:layout>
                <c:manualLayout>
                  <c:x val="2.1232161988578656E-2"/>
                  <c:y val="-5.7100067418544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B6-49D1-8DD5-B0CF424BB8EE}"/>
                </c:ext>
              </c:extLst>
            </c:dLbl>
            <c:dLbl>
              <c:idx val="3"/>
              <c:layout>
                <c:manualLayout>
                  <c:x val="3.5386936647631095E-2"/>
                  <c:y val="-5.7100067418545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B6-49D1-8DD5-B0CF424BB8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BB3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 на АРМ'!$B$1:$E$1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 на АРМ'!$B$4:$E$4</c:f>
              <c:numCache>
                <c:formatCode>General</c:formatCode>
                <c:ptCount val="4"/>
                <c:pt idx="0">
                  <c:v>3.5</c:v>
                </c:pt>
                <c:pt idx="1">
                  <c:v>3</c:v>
                </c:pt>
                <c:pt idx="2">
                  <c:v>11</c:v>
                </c:pt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B6-49D1-8DD5-B0CF424BB8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3608"/>
        <c:axId val="112820664"/>
        <c:axId val="0"/>
      </c:bar3DChart>
      <c:catAx>
        <c:axId val="11281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20664"/>
        <c:crosses val="autoZero"/>
        <c:auto val="1"/>
        <c:lblAlgn val="ctr"/>
        <c:lblOffset val="100"/>
        <c:noMultiLvlLbl val="0"/>
      </c:catAx>
      <c:valAx>
        <c:axId val="112820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81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>
          <a:solidFill>
            <a:schemeClr val="accent5">
              <a:lumMod val="50000"/>
            </a:schemeClr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сайты!$A$2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1.6721492461229233E-2"/>
                  <c:y val="1.265691585841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F86-480D-B708-48066EC245E0}"/>
                </c:ext>
              </c:extLst>
            </c:dLbl>
            <c:dLbl>
              <c:idx val="2"/>
              <c:layout>
                <c:manualLayout>
                  <c:x val="-2.2295323281639079E-2"/>
                  <c:y val="-2.2149602752231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F86-480D-B708-48066EC245E0}"/>
                </c:ext>
              </c:extLst>
            </c:dLbl>
            <c:dLbl>
              <c:idx val="3"/>
              <c:layout>
                <c:manualLayout>
                  <c:x val="-1.2541119345921925E-2"/>
                  <c:y val="-2.53138317168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F86-480D-B708-48066EC24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сайты!$B$1:$E$1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сайты!$B$2:$E$2</c:f>
              <c:numCache>
                <c:formatCode>0%</c:formatCode>
                <c:ptCount val="4"/>
                <c:pt idx="0">
                  <c:v>0.01</c:v>
                </c:pt>
                <c:pt idx="1">
                  <c:v>0.33</c:v>
                </c:pt>
                <c:pt idx="2">
                  <c:v>0.22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6-480D-B708-48066EC245E0}"/>
            </c:ext>
          </c:extLst>
        </c:ser>
        <c:ser>
          <c:idx val="1"/>
          <c:order val="1"/>
          <c:tx>
            <c:strRef>
              <c:f>сайты!$A$3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9508407871434003E-2"/>
                  <c:y val="-3.16422896460448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F86-480D-B708-48066EC245E0}"/>
                </c:ext>
              </c:extLst>
            </c:dLbl>
            <c:dLbl>
              <c:idx val="3"/>
              <c:layout>
                <c:manualLayout>
                  <c:x val="-1.3934577051025383E-3"/>
                  <c:y val="-2.5313831716835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F86-480D-B708-48066EC24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сайты!$B$1:$E$1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сайты!$B$3:$E$3</c:f>
              <c:numCache>
                <c:formatCode>0%</c:formatCode>
                <c:ptCount val="4"/>
                <c:pt idx="0">
                  <c:v>0.01</c:v>
                </c:pt>
                <c:pt idx="1">
                  <c:v>0.33</c:v>
                </c:pt>
                <c:pt idx="2">
                  <c:v>0.16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86-480D-B708-48066EC245E0}"/>
            </c:ext>
          </c:extLst>
        </c:ser>
        <c:ser>
          <c:idx val="2"/>
          <c:order val="2"/>
          <c:tx>
            <c:strRef>
              <c:f>сайты!$A$4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672885255121809E-3"/>
                  <c:y val="-4.4299205504462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86-480D-B708-48066EC245E0}"/>
                </c:ext>
              </c:extLst>
            </c:dLbl>
            <c:dLbl>
              <c:idx val="1"/>
              <c:layout>
                <c:manualLayout>
                  <c:x val="2.5082238691843849E-2"/>
                  <c:y val="-1.582114482302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86-480D-B708-48066EC245E0}"/>
                </c:ext>
              </c:extLst>
            </c:dLbl>
            <c:dLbl>
              <c:idx val="2"/>
              <c:layout>
                <c:manualLayout>
                  <c:x val="3.9016815742868111E-2"/>
                  <c:y val="-1.582114482302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F86-480D-B708-48066EC245E0}"/>
                </c:ext>
              </c:extLst>
            </c:dLbl>
            <c:dLbl>
              <c:idx val="3"/>
              <c:layout>
                <c:manualLayout>
                  <c:x val="2.9262611807151159E-2"/>
                  <c:y val="-3.4806518610649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F86-480D-B708-48066EC245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ln>
                      <a:noFill/>
                    </a:ln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сайты!$B$1:$E$1</c:f>
              <c:strCache>
                <c:ptCount val="4"/>
                <c:pt idx="0">
                  <c:v>"ДЮЦ ЦТС"</c:v>
                </c:pt>
                <c:pt idx="1">
                  <c:v>"ДЭБЦ"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сайты!$B$4:$E$4</c:f>
              <c:numCache>
                <c:formatCode>0%</c:formatCode>
                <c:ptCount val="4"/>
                <c:pt idx="0">
                  <c:v>0.28999999999999998</c:v>
                </c:pt>
                <c:pt idx="1">
                  <c:v>0.36</c:v>
                </c:pt>
                <c:pt idx="2">
                  <c:v>0.16</c:v>
                </c:pt>
                <c:pt idx="3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86-480D-B708-48066EC245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8704"/>
        <c:axId val="112814784"/>
        <c:axId val="0"/>
      </c:bar3DChart>
      <c:catAx>
        <c:axId val="11281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14784"/>
        <c:crosses val="autoZero"/>
        <c:auto val="1"/>
        <c:lblAlgn val="ctr"/>
        <c:lblOffset val="100"/>
        <c:noMultiLvlLbl val="0"/>
      </c:catAx>
      <c:valAx>
        <c:axId val="112814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281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'участие учеников в конкурсах'!$A$2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3.6721964668482161E-2"/>
                  <c:y val="-3.0204000674476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DD-4E38-B893-74CB8687C987}"/>
                </c:ext>
              </c:extLst>
            </c:dLbl>
            <c:dLbl>
              <c:idx val="3"/>
              <c:layout>
                <c:manualLayout>
                  <c:x val="-1.6065859542461029E-2"/>
                  <c:y val="-3.0204000674476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1DD-4E38-B893-74CB8687C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'участие учеников в конкурсах'!$B$1:$E$1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'участие учеников в конкурсах'!$B$2:$E$2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201</c:v>
                </c:pt>
                <c:pt idx="3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D-4E38-B893-74CB8687C987}"/>
            </c:ext>
          </c:extLst>
        </c:ser>
        <c:ser>
          <c:idx val="1"/>
          <c:order val="1"/>
          <c:tx>
            <c:strRef>
              <c:f>'участие учеников в конкурсах'!$A$3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3.4426841876702113E-2"/>
                  <c:y val="-9.06120020234302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DD-4E38-B893-74CB8687C987}"/>
                </c:ext>
              </c:extLst>
            </c:dLbl>
            <c:dLbl>
              <c:idx val="3"/>
              <c:layout>
                <c:manualLayout>
                  <c:x val="-2.7541473501361706E-2"/>
                  <c:y val="-2.76866807793713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DD-4E38-B893-74CB8687C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'участие учеников в конкурсах'!$B$1:$E$1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'участие учеников в конкурсах'!$B$3:$E$3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349</c:v>
                </c:pt>
                <c:pt idx="3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D-4E38-B893-74CB8687C987}"/>
            </c:ext>
          </c:extLst>
        </c:ser>
        <c:ser>
          <c:idx val="2"/>
          <c:order val="2"/>
          <c:tx>
            <c:strRef>
              <c:f>'участие учеников в конкурсах'!$A$4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'участие учеников в конкурсах'!$B$1:$E$1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'участие учеников в конкурсах'!$B$4:$E$4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423</c:v>
                </c:pt>
                <c:pt idx="3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D-4E38-B893-74CB8687C9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9880"/>
        <c:axId val="112821056"/>
        <c:axId val="0"/>
      </c:bar3DChart>
      <c:catAx>
        <c:axId val="11281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21056"/>
        <c:crosses val="autoZero"/>
        <c:auto val="1"/>
        <c:lblAlgn val="ctr"/>
        <c:lblOffset val="100"/>
        <c:noMultiLvlLbl val="0"/>
      </c:catAx>
      <c:valAx>
        <c:axId val="112821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819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1838418963124324E-2"/>
          <c:w val="0.96758454383714776"/>
          <c:h val="0.739193171722645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'[УДО.xlsx]ученики победители'!$A$2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'[УДО.xlsx]ученики победители'!$B$1:$E$1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'[УДО.xlsx]ученики победители'!$B$2:$E$2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78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88-4734-9B10-697881B640EF}"/>
            </c:ext>
          </c:extLst>
        </c:ser>
        <c:ser>
          <c:idx val="1"/>
          <c:order val="1"/>
          <c:tx>
            <c:strRef>
              <c:f>'[УДО.xlsx]ученики победители'!$A$3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3.8804067467474515E-2"/>
                  <c:y val="-1.5727308775120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D88-4734-9B10-697881B640EF}"/>
                </c:ext>
              </c:extLst>
            </c:dLbl>
            <c:dLbl>
              <c:idx val="3"/>
              <c:layout>
                <c:manualLayout>
                  <c:x val="-2.1557815259708176E-2"/>
                  <c:y val="3.1454617550240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D88-4734-9B10-697881B640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'[УДО.xlsx]ученики победители'!$B$1:$E$1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'[УДО.xlsx]ученики победители'!$B$3:$E$3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225</c:v>
                </c:pt>
                <c:pt idx="3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8-4734-9B10-697881B640EF}"/>
            </c:ext>
          </c:extLst>
        </c:ser>
        <c:ser>
          <c:idx val="2"/>
          <c:order val="2"/>
          <c:tx>
            <c:strRef>
              <c:f>'[УДО.xlsx]ученики победители'!$A$4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2436288502308433E-2"/>
                  <c:y val="-4.8982183020191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D88-4734-9B10-697881B640EF}"/>
                </c:ext>
              </c:extLst>
            </c:dLbl>
            <c:dLbl>
              <c:idx val="3"/>
              <c:layout>
                <c:manualLayout>
                  <c:x val="2.3318040941828412E-2"/>
                  <c:y val="-4.89821830201913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D88-4734-9B10-697881B640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'[УДО.xlsx]ученики победители'!$B$1:$E$1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'[УДО.xlsx]ученики победители'!$B$4:$E$4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228</c:v>
                </c:pt>
                <c:pt idx="3">
                  <c:v>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88-4734-9B10-697881B640E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9488"/>
        <c:axId val="112815568"/>
        <c:axId val="0"/>
      </c:bar3DChart>
      <c:catAx>
        <c:axId val="11281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15568"/>
        <c:crosses val="autoZero"/>
        <c:auto val="1"/>
        <c:lblAlgn val="ctr"/>
        <c:lblOffset val="100"/>
        <c:noMultiLvlLbl val="0"/>
      </c:catAx>
      <c:valAx>
        <c:axId val="112815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81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'педагоги участия в конкурс'!$A$2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'педагоги участия в конкурс'!$B$1:$E$1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'педагоги участия в конкурс'!$B$2:$E$2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32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A7-4581-AD69-842B6C0DA6F5}"/>
            </c:ext>
          </c:extLst>
        </c:ser>
        <c:ser>
          <c:idx val="1"/>
          <c:order val="1"/>
          <c:tx>
            <c:strRef>
              <c:f>'педагоги участия в конкурс'!$A$3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73789171839859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2A7-4581-AD69-842B6C0DA6F5}"/>
                </c:ext>
              </c:extLst>
            </c:dLbl>
            <c:dLbl>
              <c:idx val="3"/>
              <c:layout>
                <c:manualLayout>
                  <c:x val="2.38960111279806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2A7-4581-AD69-842B6C0DA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'педагоги участия в конкурс'!$B$1:$E$1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'педагоги участия в конкурс'!$B$3:$E$3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33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A7-4581-AD69-842B6C0DA6F5}"/>
            </c:ext>
          </c:extLst>
        </c:ser>
        <c:ser>
          <c:idx val="2"/>
          <c:order val="2"/>
          <c:tx>
            <c:strRef>
              <c:f>'педагоги участия в конкурс'!$A$4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3896011127980631E-2"/>
                  <c:y val="7.3993240397045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2A7-4581-AD69-842B6C0DA6F5}"/>
                </c:ext>
              </c:extLst>
            </c:dLbl>
            <c:dLbl>
              <c:idx val="2"/>
              <c:layout>
                <c:manualLayout>
                  <c:x val="3.0413105071975401E-2"/>
                  <c:y val="-7.3993240397046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A7-4581-AD69-842B6C0DA6F5}"/>
                </c:ext>
              </c:extLst>
            </c:dLbl>
            <c:dLbl>
              <c:idx val="3"/>
              <c:layout>
                <c:manualLayout>
                  <c:x val="2.3896011127980513E-2"/>
                  <c:y val="-1.4798648079409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2A7-4581-AD69-842B6C0DA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'педагоги участия в конкурс'!$B$1:$E$1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'педагоги участия в конкурс'!$B$4:$E$4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A7-4581-AD69-842B6C0DA6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4000"/>
        <c:axId val="112814392"/>
        <c:axId val="0"/>
      </c:bar3DChart>
      <c:catAx>
        <c:axId val="11281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14392"/>
        <c:crosses val="autoZero"/>
        <c:auto val="1"/>
        <c:lblAlgn val="ctr"/>
        <c:lblOffset val="100"/>
        <c:noMultiLvlLbl val="0"/>
      </c:catAx>
      <c:valAx>
        <c:axId val="112814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8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'педагоги побед'!$A$2</c:f>
              <c:strCache>
                <c:ptCount val="1"/>
                <c:pt idx="0">
                  <c:v>2014-2015</c:v>
                </c:pt>
              </c:strCache>
            </c:strRef>
          </c:tx>
          <c:spPr>
            <a:solidFill>
              <a:srgbClr val="FFF10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'педагоги побед'!$B$1:$E$1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'педагоги побед'!$B$2:$E$2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21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59-4F3E-8E66-B4DACA67EADB}"/>
            </c:ext>
          </c:extLst>
        </c:ser>
        <c:ser>
          <c:idx val="1"/>
          <c:order val="1"/>
          <c:tx>
            <c:strRef>
              <c:f>'педагоги побед'!$A$3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rgbClr val="68C397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5324434129324778E-2"/>
                  <c:y val="-1.829853585778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659-4F3E-8E66-B4DACA67EADB}"/>
                </c:ext>
              </c:extLst>
            </c:dLbl>
            <c:dLbl>
              <c:idx val="3"/>
              <c:layout>
                <c:manualLayout>
                  <c:x val="1.7513639004942603E-2"/>
                  <c:y val="3.65970717155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659-4F3E-8E66-B4DACA67E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'педагоги побед'!$B$1:$E$1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'педагоги побед'!$B$3:$E$3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18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59-4F3E-8E66-B4DACA67EADB}"/>
            </c:ext>
          </c:extLst>
        </c:ser>
        <c:ser>
          <c:idx val="2"/>
          <c:order val="2"/>
          <c:tx>
            <c:strRef>
              <c:f>'педагоги побед'!$A$4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BB30FF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3.72164828855029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659-4F3E-8E66-B4DACA67EADB}"/>
                </c:ext>
              </c:extLst>
            </c:dLbl>
            <c:dLbl>
              <c:idx val="3"/>
              <c:layout>
                <c:manualLayout>
                  <c:x val="4.81625072635920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659-4F3E-8E66-B4DACA67E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'педагоги побед'!$B$1:$E$1</c:f>
              <c:strCache>
                <c:ptCount val="4"/>
                <c:pt idx="0">
                  <c:v>ДЮЦ ЦТС</c:v>
                </c:pt>
                <c:pt idx="1">
                  <c:v>ДЭБЦ</c:v>
                </c:pt>
                <c:pt idx="2">
                  <c:v>ЦДОД</c:v>
                </c:pt>
                <c:pt idx="3">
                  <c:v>Всего</c:v>
                </c:pt>
              </c:strCache>
            </c:strRef>
          </c:cat>
          <c:val>
            <c:numRef>
              <c:f>'педагоги побед'!$B$4:$E$4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59-4F3E-8E66-B4DACA67EA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2816744"/>
        <c:axId val="112817920"/>
        <c:axId val="0"/>
      </c:bar3DChart>
      <c:catAx>
        <c:axId val="11281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817920"/>
        <c:crosses val="autoZero"/>
        <c:auto val="1"/>
        <c:lblAlgn val="ctr"/>
        <c:lblOffset val="100"/>
        <c:noMultiLvlLbl val="0"/>
      </c:catAx>
      <c:valAx>
        <c:axId val="112817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281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A569-CCC7-4BC3-B8BC-EEDF2DF41B17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2F32A-EDC2-4941-946F-716F99C04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9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9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21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86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0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08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2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8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0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6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1A56-9018-4BA5-8328-C59F678F3F31}" type="datetimeFigureOut">
              <a:rPr lang="ru-RU" smtClean="0"/>
              <a:t>15.05.2017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A2B6-9008-43CC-B144-60850E0D79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4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79819" y="2025317"/>
            <a:ext cx="5486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4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Итоги мониторинга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формированию и применению ИКТ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 участников образовательного </a:t>
            </a:r>
            <a:r>
              <a:rPr lang="ru-RU" sz="2000" b="1" dirty="0" smtClean="0">
                <a:ln w="18415" cmpd="sng">
                  <a:noFill/>
                  <a:prstDash val="solid"/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процесса в МОУДО</a:t>
            </a:r>
            <a:endParaRPr lang="ru-RU" sz="2000" b="1" dirty="0">
              <a:ln w="18415" cmpd="sng">
                <a:noFill/>
                <a:prstDash val="solid"/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>
                <a:ln w="18415" cmpd="sng">
                  <a:noFill/>
                  <a:prstDash val="solid"/>
                </a:ln>
                <a:solidFill>
                  <a:srgbClr val="5D509B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93527" y="555809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Ресурсный центр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май 2017 г.</a:t>
            </a:r>
          </a:p>
        </p:txBody>
      </p:sp>
    </p:spTree>
    <p:extLst>
      <p:ext uri="{BB962C8B-B14F-4D97-AF65-F5344CB8AC3E}">
        <p14:creationId xmlns:p14="http://schemas.microsoft.com/office/powerpoint/2010/main" val="8361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982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218" y="5476181"/>
            <a:ext cx="1704075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285066"/>
              </p:ext>
            </p:extLst>
          </p:nvPr>
        </p:nvGraphicFramePr>
        <p:xfrm>
          <a:off x="0" y="1364106"/>
          <a:ext cx="5846164" cy="3432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-1" y="266555"/>
            <a:ext cx="7405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педагогов, участвующих в статусных профессиональных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443831"/>
              </p:ext>
            </p:extLst>
          </p:nvPr>
        </p:nvGraphicFramePr>
        <p:xfrm>
          <a:off x="5846164" y="3043003"/>
          <a:ext cx="5801193" cy="3470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41233" y="1611477"/>
            <a:ext cx="6345836" cy="1341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педагогов-победителей в том числе в статусных профессиональных конкурсах по применению ИКТ</a:t>
            </a:r>
          </a:p>
        </p:txBody>
      </p:sp>
    </p:spTree>
    <p:extLst>
      <p:ext uri="{BB962C8B-B14F-4D97-AF65-F5344CB8AC3E}">
        <p14:creationId xmlns:p14="http://schemas.microsoft.com/office/powerpoint/2010/main" val="23715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982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398" y="5191368"/>
            <a:ext cx="1704075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49704" y="711800"/>
            <a:ext cx="8889167" cy="4764381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  <a:sp3d extrusionH="57150">
              <a:bevelT w="38100" h="38100" prst="angle"/>
            </a:sp3d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Выводы и предложения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Достаточно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большое количество педагогов участвуют и побеждают  в  статусных конкурсах по применению ИКТ только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ЦДОД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представления своего педагогического опыта  и работы с родителями у 27% педагогов созданы свои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продолжать улучшать аппаратно-технические условия для педагогов в МОУДО, создавать АРМ в каждом учебном кабинете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982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646" y="5141626"/>
            <a:ext cx="1704075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699082" y="60879"/>
            <a:ext cx="7806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аппаратно-технических условий в 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/>
          <a:srcRect l="16826" t="20324" r="16410" b="19705"/>
          <a:stretch/>
        </p:blipFill>
        <p:spPr>
          <a:xfrm>
            <a:off x="286438" y="705079"/>
            <a:ext cx="10443991" cy="58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13415" y="259418"/>
            <a:ext cx="7459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компьютеров в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за 3 года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932657"/>
              </p:ext>
            </p:extLst>
          </p:nvPr>
        </p:nvGraphicFramePr>
        <p:xfrm>
          <a:off x="1013552" y="980501"/>
          <a:ext cx="10058400" cy="5667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617" y="5456420"/>
            <a:ext cx="1875869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60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9826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96412" y="440469"/>
            <a:ext cx="7706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развития АРМ в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за 3 года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066043"/>
              </p:ext>
            </p:extLst>
          </p:nvPr>
        </p:nvGraphicFramePr>
        <p:xfrm>
          <a:off x="689548" y="1167789"/>
          <a:ext cx="10261218" cy="5307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646" y="5141626"/>
            <a:ext cx="1704075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17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70881" y="393968"/>
            <a:ext cx="737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педагогов на 1 АРМ в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года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75723"/>
              </p:ext>
            </p:extLst>
          </p:nvPr>
        </p:nvGraphicFramePr>
        <p:xfrm>
          <a:off x="980501" y="1062977"/>
          <a:ext cx="9899649" cy="5734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4989" y="5546361"/>
            <a:ext cx="1557919" cy="12511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63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982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646" y="5141626"/>
            <a:ext cx="1704075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346347"/>
            <a:ext cx="1155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F622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организационно-методических условий для формирования информационной </a:t>
            </a:r>
            <a:r>
              <a:rPr lang="ru-RU" sz="2400" b="1" dirty="0" smtClean="0">
                <a:solidFill>
                  <a:srgbClr val="4F622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компетентности в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МОУДО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/>
          <a:srcRect l="16764" t="28527" r="15636" b="11241"/>
          <a:stretch/>
        </p:blipFill>
        <p:spPr>
          <a:xfrm>
            <a:off x="396268" y="1177344"/>
            <a:ext cx="9973424" cy="555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9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322504"/>
              </p:ext>
            </p:extLst>
          </p:nvPr>
        </p:nvGraphicFramePr>
        <p:xfrm>
          <a:off x="1873771" y="1499017"/>
          <a:ext cx="10043410" cy="514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182911" y="334010"/>
            <a:ext cx="79098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педагогов имеющих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сайт в сети  Интернет (%)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7782" y="5141626"/>
            <a:ext cx="1875869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55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9826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6646" y="5141626"/>
            <a:ext cx="1704075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975097" y="381891"/>
            <a:ext cx="7121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образовательного процесса в МОУДО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/>
          <a:srcRect l="17321" t="18676" r="16175" b="13879"/>
          <a:stretch/>
        </p:blipFill>
        <p:spPr>
          <a:xfrm>
            <a:off x="308472" y="1046603"/>
            <a:ext cx="10455008" cy="573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7546" y="5141626"/>
            <a:ext cx="1875869" cy="15065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557870"/>
              </p:ext>
            </p:extLst>
          </p:nvPr>
        </p:nvGraphicFramePr>
        <p:xfrm>
          <a:off x="637476" y="1111186"/>
          <a:ext cx="5533473" cy="365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359763" y="280189"/>
            <a:ext cx="8524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участвующих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статусных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ИКТ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378165"/>
              </p:ext>
            </p:extLst>
          </p:nvPr>
        </p:nvGraphicFramePr>
        <p:xfrm>
          <a:off x="6235907" y="2818151"/>
          <a:ext cx="5891135" cy="403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35907" y="177171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обучающихся-победителей  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с использованием ИКТ</a:t>
            </a:r>
          </a:p>
        </p:txBody>
      </p:sp>
    </p:spTree>
    <p:extLst>
      <p:ext uri="{BB962C8B-B14F-4D97-AF65-F5344CB8AC3E}">
        <p14:creationId xmlns:p14="http://schemas.microsoft.com/office/powerpoint/2010/main" val="95071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</TotalTime>
  <Words>210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Специалист РЦ</dc:creator>
  <cp:lastModifiedBy>Специалист РЦ</cp:lastModifiedBy>
  <cp:revision>79</cp:revision>
  <dcterms:created xsi:type="dcterms:W3CDTF">2017-05-02T04:26:48Z</dcterms:created>
  <dcterms:modified xsi:type="dcterms:W3CDTF">2017-05-15T10:13:28Z</dcterms:modified>
</cp:coreProperties>
</file>