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  <p:sldMasterId id="2147483660" r:id="rId2"/>
    <p:sldMasterId id="2147483674" r:id="rId3"/>
    <p:sldMasterId id="2147483688" r:id="rId4"/>
  </p:sldMasterIdLst>
  <p:notesMasterIdLst>
    <p:notesMasterId r:id="rId18"/>
  </p:notesMasterIdLst>
  <p:sldIdLst>
    <p:sldId id="306" r:id="rId5"/>
    <p:sldId id="353" r:id="rId6"/>
    <p:sldId id="367" r:id="rId7"/>
    <p:sldId id="371" r:id="rId8"/>
    <p:sldId id="347" r:id="rId9"/>
    <p:sldId id="358" r:id="rId10"/>
    <p:sldId id="365" r:id="rId11"/>
    <p:sldId id="366" r:id="rId12"/>
    <p:sldId id="316" r:id="rId13"/>
    <p:sldId id="360" r:id="rId14"/>
    <p:sldId id="368" r:id="rId15"/>
    <p:sldId id="369" r:id="rId16"/>
    <p:sldId id="372" r:id="rId17"/>
  </p:sldIdLst>
  <p:sldSz cx="12192000" cy="6858000"/>
  <p:notesSz cx="6761163" cy="9942513"/>
  <p:custDataLst>
    <p:tags r:id="rId19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66"/>
    <a:srgbClr val="CCECFF"/>
    <a:srgbClr val="663300"/>
    <a:srgbClr val="FF9900"/>
    <a:srgbClr val="B400B4"/>
    <a:srgbClr val="800080"/>
    <a:srgbClr val="9900CC"/>
    <a:srgbClr val="99CCFF"/>
    <a:srgbClr val="3333FF"/>
    <a:srgbClr val="12B6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A111915-BE36-4E01-A7E5-04B1672EAD32}" styleName="Светлый стиль 2 -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17292A2E-F333-43FB-9621-5CBBE7FDCDCB}" styleName="Светлый стиль 2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C4B1156A-380E-4F78-BDF5-A606A8083BF9}" styleName="Средний стиль 4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EB9631B5-78F2-41C9-869B-9F39066F8104}" styleName="Средний стиль 3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96" y="50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tags" Target="tags/tag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29837" cy="498852"/>
          </a:xfrm>
          <a:prstGeom prst="rect">
            <a:avLst/>
          </a:prstGeom>
        </p:spPr>
        <p:txBody>
          <a:bodyPr vert="horz" lIns="90882" tIns="45441" rIns="90882" bIns="45441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761" y="1"/>
            <a:ext cx="2929837" cy="498852"/>
          </a:xfrm>
          <a:prstGeom prst="rect">
            <a:avLst/>
          </a:prstGeom>
        </p:spPr>
        <p:txBody>
          <a:bodyPr vert="horz" lIns="90882" tIns="45441" rIns="90882" bIns="45441" rtlCol="0"/>
          <a:lstStyle>
            <a:lvl1pPr algn="r">
              <a:defRPr sz="1200"/>
            </a:lvl1pPr>
          </a:lstStyle>
          <a:p>
            <a:fld id="{B124784C-704C-43A3-9096-A290B7A0ED63}" type="datetimeFigureOut">
              <a:rPr lang="ru-RU" smtClean="0"/>
              <a:pPr/>
              <a:t>25.08.2020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98463" y="1243013"/>
            <a:ext cx="5964237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882" tIns="45441" rIns="90882" bIns="45441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117" y="4784834"/>
            <a:ext cx="5408930" cy="3914865"/>
          </a:xfrm>
          <a:prstGeom prst="rect">
            <a:avLst/>
          </a:prstGeom>
        </p:spPr>
        <p:txBody>
          <a:bodyPr vert="horz" lIns="90882" tIns="45441" rIns="90882" bIns="45441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29837" cy="498851"/>
          </a:xfrm>
          <a:prstGeom prst="rect">
            <a:avLst/>
          </a:prstGeom>
        </p:spPr>
        <p:txBody>
          <a:bodyPr vert="horz" lIns="90882" tIns="45441" rIns="90882" bIns="45441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761" y="9443662"/>
            <a:ext cx="2929837" cy="498851"/>
          </a:xfrm>
          <a:prstGeom prst="rect">
            <a:avLst/>
          </a:prstGeom>
        </p:spPr>
        <p:txBody>
          <a:bodyPr vert="horz" lIns="90882" tIns="45441" rIns="90882" bIns="45441" rtlCol="0" anchor="b"/>
          <a:lstStyle>
            <a:lvl1pPr algn="r">
              <a:defRPr sz="1200"/>
            </a:lvl1pPr>
          </a:lstStyle>
          <a:p>
            <a:fld id="{28A672A2-2592-431F-A4E1-BA3B461145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46153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98463" y="1243013"/>
            <a:ext cx="5964237" cy="33559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38188" indent="-28416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36650" indent="-22701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92263" indent="-22701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46288" indent="-22701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03488" indent="-2270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60688" indent="-2270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17888" indent="-2270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75088" indent="-2270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575849E-F580-42F4-8696-CD0D64744472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ru-RU" altLang="ru-RU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84518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98463" y="1243013"/>
            <a:ext cx="5964237" cy="33559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38188" indent="-28416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36650" indent="-22701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92263" indent="-22701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46288" indent="-22701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03488" indent="-2270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60688" indent="-2270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17888" indent="-2270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75088" indent="-2270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575849E-F580-42F4-8696-CD0D64744472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ru-RU" altLang="ru-RU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64440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98463" y="1243013"/>
            <a:ext cx="5964237" cy="33559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38188" indent="-28416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36650" indent="-22701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92263" indent="-22701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46288" indent="-22701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03488" indent="-2270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60688" indent="-2270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17888" indent="-2270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75088" indent="-2270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1B39D57-901B-4AE0-B093-A90CAC7A4277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ru-RU" altLang="ru-RU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85570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98463" y="1243013"/>
            <a:ext cx="5964237" cy="33559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38188" indent="-28416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36650" indent="-22701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92263" indent="-22701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46288" indent="-22701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03488" indent="-2270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60688" indent="-2270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17888" indent="-2270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75088" indent="-2270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F8BD5BE-C5DA-4861-A002-5403DF301D8E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ru-RU" altLang="ru-RU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43154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98463" y="1243013"/>
            <a:ext cx="5964237" cy="33559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38188" indent="-28416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36650" indent="-22701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92263" indent="-22701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46288" indent="-22701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03488" indent="-2270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60688" indent="-2270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17888" indent="-2270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75088" indent="-2270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F8BD5BE-C5DA-4861-A002-5403DF301D8E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ru-RU" altLang="ru-RU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16516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98463" y="1243013"/>
            <a:ext cx="5964237" cy="33559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A672A2-2592-431F-A4E1-BA3B46114589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91620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C8CFF-53AD-4E63-94A5-B3767847C72C}" type="datetimeFigureOut">
              <a:rPr lang="ru-RU" smtClean="0"/>
              <a:pPr/>
              <a:t>25.08.2020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8FE47-EE35-47BA-8A39-D504DA5FBB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C8CFF-53AD-4E63-94A5-B3767847C72C}" type="datetimeFigureOut">
              <a:rPr lang="ru-RU" smtClean="0"/>
              <a:pPr/>
              <a:t>25.08.2020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8FE47-EE35-47BA-8A39-D504DA5FBB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C8CFF-53AD-4E63-94A5-B3767847C72C}" type="datetimeFigureOut">
              <a:rPr lang="ru-RU" smtClean="0"/>
              <a:pPr/>
              <a:t>25.08.2020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8FE47-EE35-47BA-8A39-D504DA5FBB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3103FC-7B3C-4B3F-84F9-4A1CD7B2300D}" type="datetimeFigureOut">
              <a:rPr lang="ru-RU" altLang="ru-RU"/>
              <a:pPr>
                <a:defRPr/>
              </a:pPr>
              <a:t>25.08.2020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100837-7CBD-4FE1-9748-1C5A6637BA2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89605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A1AE5C-492F-46FA-BD2D-FA34A8C5876E}" type="datetimeFigureOut">
              <a:rPr lang="ru-RU" altLang="ru-RU"/>
              <a:pPr>
                <a:defRPr/>
              </a:pPr>
              <a:t>25.08.2020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4AAB0D-BFF9-4C0D-8DEE-AF1F4B29D58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35077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25FDA0-C12D-495B-B96F-E32948BAA8DE}" type="datetimeFigureOut">
              <a:rPr lang="ru-RU" altLang="ru-RU"/>
              <a:pPr>
                <a:defRPr/>
              </a:pPr>
              <a:t>25.08.2020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07D15A-C5F9-4104-AFCC-D2BFF773E55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26950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9155FA-6F6F-4DC1-A742-F85DD442CF1A}" type="datetimeFigureOut">
              <a:rPr lang="ru-RU" altLang="ru-RU"/>
              <a:pPr>
                <a:defRPr/>
              </a:pPr>
              <a:t>25.08.2020</a:t>
            </a:fld>
            <a:endParaRPr lang="ru-RU" alt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1F49EA-FFEA-4D2A-BDF5-4F66415A4F2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84863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3CDD2A-54F3-42A8-B822-516D9D8C30BA}" type="datetimeFigureOut">
              <a:rPr lang="ru-RU" altLang="ru-RU"/>
              <a:pPr>
                <a:defRPr/>
              </a:pPr>
              <a:t>25.08.2020</a:t>
            </a:fld>
            <a:endParaRPr lang="ru-RU" alt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F0C016-9DC5-427E-A832-157168AD8CA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99694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FF1D4D-62B7-4701-9CA6-6524663F00F1}" type="datetimeFigureOut">
              <a:rPr lang="ru-RU" altLang="ru-RU"/>
              <a:pPr>
                <a:defRPr/>
              </a:pPr>
              <a:t>25.08.2020</a:t>
            </a:fld>
            <a:endParaRPr lang="ru-RU" alt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E2795E-EBF9-4E1D-B56E-5675F5683D3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16736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34DD90-467C-40CF-BC8F-2804B138DED0}" type="datetimeFigureOut">
              <a:rPr lang="ru-RU" altLang="ru-RU"/>
              <a:pPr>
                <a:defRPr/>
              </a:pPr>
              <a:t>25.08.2020</a:t>
            </a:fld>
            <a:endParaRPr lang="ru-RU" alt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4617E3-7101-4A6E-ADE9-0A1BA19FB84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31578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D1AC65-7965-480E-A52E-775C05298FF5}" type="datetimeFigureOut">
              <a:rPr lang="ru-RU" altLang="ru-RU"/>
              <a:pPr>
                <a:defRPr/>
              </a:pPr>
              <a:t>25.08.2020</a:t>
            </a:fld>
            <a:endParaRPr lang="ru-RU" alt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F8BD51-E929-4909-8E63-C64F928F3B9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98672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C8CFF-53AD-4E63-94A5-B3767847C72C}" type="datetimeFigureOut">
              <a:rPr lang="ru-RU" smtClean="0"/>
              <a:pPr/>
              <a:t>25.08.2020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8FE47-EE35-47BA-8A39-D504DA5FBB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AD0406-69A4-4911-A662-A318EAE05A43}" type="datetimeFigureOut">
              <a:rPr lang="ru-RU" altLang="ru-RU"/>
              <a:pPr>
                <a:defRPr/>
              </a:pPr>
              <a:t>25.08.2020</a:t>
            </a:fld>
            <a:endParaRPr lang="ru-RU" alt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E00D7D-6532-409A-8F3B-E7568C0D75B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98448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CA8526-918A-46AB-864C-FAFE20136E68}" type="datetimeFigureOut">
              <a:rPr lang="ru-RU" altLang="ru-RU"/>
              <a:pPr>
                <a:defRPr/>
              </a:pPr>
              <a:t>25.08.2020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0C8AB1-A8E6-4922-9DAF-8B2DE07219E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06088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44AD1A-661B-4AD6-A64F-19F405E9CCA2}" type="datetimeFigureOut">
              <a:rPr lang="ru-RU" altLang="ru-RU"/>
              <a:pPr>
                <a:defRPr/>
              </a:pPr>
              <a:t>25.08.2020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1981FD-C99E-4F27-A600-40C3458DB0B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80979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283B3D-4840-41E2-BF18-0327CD9BE4A3}" type="datetimeFigureOut">
              <a:rPr lang="ru-RU" altLang="ru-RU"/>
              <a:pPr>
                <a:defRPr/>
              </a:pPr>
              <a:t>25.08.2020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BDBD56-755D-4A1E-83E3-59EBF65186F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29020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6E1312-E04F-4E89-9D9B-E0544360E647}" type="datetimeFigureOut">
              <a:rPr lang="ru-RU" altLang="ru-RU"/>
              <a:pPr>
                <a:defRPr/>
              </a:pPr>
              <a:t>25.08.2020</a:t>
            </a:fld>
            <a:endParaRPr lang="ru-RU" alt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2CABCD-A9E0-4DFC-86EA-25000A2DE09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97145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3103FC-7B3C-4B3F-84F9-4A1CD7B2300D}" type="datetimeFigureOut">
              <a:rPr lang="ru-RU" altLang="ru-RU"/>
              <a:pPr>
                <a:defRPr/>
              </a:pPr>
              <a:t>25.08.2020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100837-7CBD-4FE1-9748-1C5A6637BA2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94232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A1AE5C-492F-46FA-BD2D-FA34A8C5876E}" type="datetimeFigureOut">
              <a:rPr lang="ru-RU" altLang="ru-RU"/>
              <a:pPr>
                <a:defRPr/>
              </a:pPr>
              <a:t>25.08.2020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4AAB0D-BFF9-4C0D-8DEE-AF1F4B29D58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18743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25FDA0-C12D-495B-B96F-E32948BAA8DE}" type="datetimeFigureOut">
              <a:rPr lang="ru-RU" altLang="ru-RU"/>
              <a:pPr>
                <a:defRPr/>
              </a:pPr>
              <a:t>25.08.2020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07D15A-C5F9-4104-AFCC-D2BFF773E55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3424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9155FA-6F6F-4DC1-A742-F85DD442CF1A}" type="datetimeFigureOut">
              <a:rPr lang="ru-RU" altLang="ru-RU"/>
              <a:pPr>
                <a:defRPr/>
              </a:pPr>
              <a:t>25.08.2020</a:t>
            </a:fld>
            <a:endParaRPr lang="ru-RU" alt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1F49EA-FFEA-4D2A-BDF5-4F66415A4F2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80278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3CDD2A-54F3-42A8-B822-516D9D8C30BA}" type="datetimeFigureOut">
              <a:rPr lang="ru-RU" altLang="ru-RU"/>
              <a:pPr>
                <a:defRPr/>
              </a:pPr>
              <a:t>25.08.2020</a:t>
            </a:fld>
            <a:endParaRPr lang="ru-RU" alt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F0C016-9DC5-427E-A832-157168AD8CA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2697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C8CFF-53AD-4E63-94A5-B3767847C72C}" type="datetimeFigureOut">
              <a:rPr lang="ru-RU" smtClean="0"/>
              <a:pPr/>
              <a:t>25.08.2020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8FE47-EE35-47BA-8A39-D504DA5FBB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FF1D4D-62B7-4701-9CA6-6524663F00F1}" type="datetimeFigureOut">
              <a:rPr lang="ru-RU" altLang="ru-RU"/>
              <a:pPr>
                <a:defRPr/>
              </a:pPr>
              <a:t>25.08.2020</a:t>
            </a:fld>
            <a:endParaRPr lang="ru-RU" alt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E2795E-EBF9-4E1D-B56E-5675F5683D3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92151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34DD90-467C-40CF-BC8F-2804B138DED0}" type="datetimeFigureOut">
              <a:rPr lang="ru-RU" altLang="ru-RU"/>
              <a:pPr>
                <a:defRPr/>
              </a:pPr>
              <a:t>25.08.2020</a:t>
            </a:fld>
            <a:endParaRPr lang="ru-RU" alt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4617E3-7101-4A6E-ADE9-0A1BA19FB84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04147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D1AC65-7965-480E-A52E-775C05298FF5}" type="datetimeFigureOut">
              <a:rPr lang="ru-RU" altLang="ru-RU"/>
              <a:pPr>
                <a:defRPr/>
              </a:pPr>
              <a:t>25.08.2020</a:t>
            </a:fld>
            <a:endParaRPr lang="ru-RU" alt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F8BD51-E929-4909-8E63-C64F928F3B9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25709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AD0406-69A4-4911-A662-A318EAE05A43}" type="datetimeFigureOut">
              <a:rPr lang="ru-RU" altLang="ru-RU"/>
              <a:pPr>
                <a:defRPr/>
              </a:pPr>
              <a:t>25.08.2020</a:t>
            </a:fld>
            <a:endParaRPr lang="ru-RU" alt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E00D7D-6532-409A-8F3B-E7568C0D75B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48283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CA8526-918A-46AB-864C-FAFE20136E68}" type="datetimeFigureOut">
              <a:rPr lang="ru-RU" altLang="ru-RU"/>
              <a:pPr>
                <a:defRPr/>
              </a:pPr>
              <a:t>25.08.2020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0C8AB1-A8E6-4922-9DAF-8B2DE07219E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16808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44AD1A-661B-4AD6-A64F-19F405E9CCA2}" type="datetimeFigureOut">
              <a:rPr lang="ru-RU" altLang="ru-RU"/>
              <a:pPr>
                <a:defRPr/>
              </a:pPr>
              <a:t>25.08.2020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1981FD-C99E-4F27-A600-40C3458DB0B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70713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283B3D-4840-41E2-BF18-0327CD9BE4A3}" type="datetimeFigureOut">
              <a:rPr lang="ru-RU" altLang="ru-RU"/>
              <a:pPr>
                <a:defRPr/>
              </a:pPr>
              <a:t>25.08.2020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BDBD56-755D-4A1E-83E3-59EBF65186F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08254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6E1312-E04F-4E89-9D9B-E0544360E647}" type="datetimeFigureOut">
              <a:rPr lang="ru-RU" altLang="ru-RU"/>
              <a:pPr>
                <a:defRPr/>
              </a:pPr>
              <a:t>25.08.2020</a:t>
            </a:fld>
            <a:endParaRPr lang="ru-RU" alt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2CABCD-A9E0-4DFC-86EA-25000A2DE09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24283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3103FC-7B3C-4B3F-84F9-4A1CD7B2300D}" type="datetimeFigureOut">
              <a:rPr lang="ru-RU" altLang="ru-RU"/>
              <a:pPr>
                <a:defRPr/>
              </a:pPr>
              <a:t>25.08.2020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100837-7CBD-4FE1-9748-1C5A6637BA2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69559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A1AE5C-492F-46FA-BD2D-FA34A8C5876E}" type="datetimeFigureOut">
              <a:rPr lang="ru-RU" altLang="ru-RU"/>
              <a:pPr>
                <a:defRPr/>
              </a:pPr>
              <a:t>25.08.2020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4AAB0D-BFF9-4C0D-8DEE-AF1F4B29D58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60205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C8CFF-53AD-4E63-94A5-B3767847C72C}" type="datetimeFigureOut">
              <a:rPr lang="ru-RU" smtClean="0"/>
              <a:pPr/>
              <a:t>25.08.2020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8FE47-EE35-47BA-8A39-D504DA5FBB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25FDA0-C12D-495B-B96F-E32948BAA8DE}" type="datetimeFigureOut">
              <a:rPr lang="ru-RU" altLang="ru-RU"/>
              <a:pPr>
                <a:defRPr/>
              </a:pPr>
              <a:t>25.08.2020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07D15A-C5F9-4104-AFCC-D2BFF773E55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52081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9155FA-6F6F-4DC1-A742-F85DD442CF1A}" type="datetimeFigureOut">
              <a:rPr lang="ru-RU" altLang="ru-RU"/>
              <a:pPr>
                <a:defRPr/>
              </a:pPr>
              <a:t>25.08.2020</a:t>
            </a:fld>
            <a:endParaRPr lang="ru-RU" alt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1F49EA-FFEA-4D2A-BDF5-4F66415A4F2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69518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3CDD2A-54F3-42A8-B822-516D9D8C30BA}" type="datetimeFigureOut">
              <a:rPr lang="ru-RU" altLang="ru-RU"/>
              <a:pPr>
                <a:defRPr/>
              </a:pPr>
              <a:t>25.08.2020</a:t>
            </a:fld>
            <a:endParaRPr lang="ru-RU" alt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F0C016-9DC5-427E-A832-157168AD8CA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57443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FF1D4D-62B7-4701-9CA6-6524663F00F1}" type="datetimeFigureOut">
              <a:rPr lang="ru-RU" altLang="ru-RU"/>
              <a:pPr>
                <a:defRPr/>
              </a:pPr>
              <a:t>25.08.2020</a:t>
            </a:fld>
            <a:endParaRPr lang="ru-RU" alt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E2795E-EBF9-4E1D-B56E-5675F5683D3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46473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34DD90-467C-40CF-BC8F-2804B138DED0}" type="datetimeFigureOut">
              <a:rPr lang="ru-RU" altLang="ru-RU"/>
              <a:pPr>
                <a:defRPr/>
              </a:pPr>
              <a:t>25.08.2020</a:t>
            </a:fld>
            <a:endParaRPr lang="ru-RU" alt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4617E3-7101-4A6E-ADE9-0A1BA19FB84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40007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D1AC65-7965-480E-A52E-775C05298FF5}" type="datetimeFigureOut">
              <a:rPr lang="ru-RU" altLang="ru-RU"/>
              <a:pPr>
                <a:defRPr/>
              </a:pPr>
              <a:t>25.08.2020</a:t>
            </a:fld>
            <a:endParaRPr lang="ru-RU" alt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F8BD51-E929-4909-8E63-C64F928F3B9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06727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AD0406-69A4-4911-A662-A318EAE05A43}" type="datetimeFigureOut">
              <a:rPr lang="ru-RU" altLang="ru-RU"/>
              <a:pPr>
                <a:defRPr/>
              </a:pPr>
              <a:t>25.08.2020</a:t>
            </a:fld>
            <a:endParaRPr lang="ru-RU" alt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E00D7D-6532-409A-8F3B-E7568C0D75B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92573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CA8526-918A-46AB-864C-FAFE20136E68}" type="datetimeFigureOut">
              <a:rPr lang="ru-RU" altLang="ru-RU"/>
              <a:pPr>
                <a:defRPr/>
              </a:pPr>
              <a:t>25.08.2020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0C8AB1-A8E6-4922-9DAF-8B2DE07219E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62246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44AD1A-661B-4AD6-A64F-19F405E9CCA2}" type="datetimeFigureOut">
              <a:rPr lang="ru-RU" altLang="ru-RU"/>
              <a:pPr>
                <a:defRPr/>
              </a:pPr>
              <a:t>25.08.2020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1981FD-C99E-4F27-A600-40C3458DB0B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70278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283B3D-4840-41E2-BF18-0327CD9BE4A3}" type="datetimeFigureOut">
              <a:rPr lang="ru-RU" altLang="ru-RU"/>
              <a:pPr>
                <a:defRPr/>
              </a:pPr>
              <a:t>25.08.2020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BDBD56-755D-4A1E-83E3-59EBF65186F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09643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C8CFF-53AD-4E63-94A5-B3767847C72C}" type="datetimeFigureOut">
              <a:rPr lang="ru-RU" smtClean="0"/>
              <a:pPr/>
              <a:t>25.08.2020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8FE47-EE35-47BA-8A39-D504DA5FBB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6E1312-E04F-4E89-9D9B-E0544360E647}" type="datetimeFigureOut">
              <a:rPr lang="ru-RU" altLang="ru-RU"/>
              <a:pPr>
                <a:defRPr/>
              </a:pPr>
              <a:t>25.08.2020</a:t>
            </a:fld>
            <a:endParaRPr lang="ru-RU" alt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2CABCD-A9E0-4DFC-86EA-25000A2DE09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70504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C8CFF-53AD-4E63-94A5-B3767847C72C}" type="datetimeFigureOut">
              <a:rPr lang="ru-RU" smtClean="0"/>
              <a:pPr/>
              <a:t>25.08.2020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8FE47-EE35-47BA-8A39-D504DA5FBB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C8CFF-53AD-4E63-94A5-B3767847C72C}" type="datetimeFigureOut">
              <a:rPr lang="ru-RU" smtClean="0"/>
              <a:pPr/>
              <a:t>25.08.2020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8FE47-EE35-47BA-8A39-D504DA5FBB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C8CFF-53AD-4E63-94A5-B3767847C72C}" type="datetimeFigureOut">
              <a:rPr lang="ru-RU" smtClean="0"/>
              <a:pPr/>
              <a:t>25.08.2020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8FE47-EE35-47BA-8A39-D504DA5FBB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C8CFF-53AD-4E63-94A5-B3767847C72C}" type="datetimeFigureOut">
              <a:rPr lang="ru-RU" smtClean="0"/>
              <a:pPr/>
              <a:t>25.08.2020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8FE47-EE35-47BA-8A39-D504DA5FBB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slideLayout" Target="../slideLayouts/slideLayout50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EC8CFF-53AD-4E63-94A5-B3767847C72C}" type="datetimeFigureOut">
              <a:rPr lang="ru-RU" smtClean="0"/>
              <a:pPr/>
              <a:t>25.08.2020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78FE47-EE35-47BA-8A39-D504DA5FBB5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 u="none">
                <a:solidFill>
                  <a:srgbClr val="89898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71EBE75C-CDA0-4135-9F32-93D2894FD3D1}" type="datetimeFigureOut">
              <a:rPr lang="ru-RU" altLang="ru-RU"/>
              <a:pPr>
                <a:defRPr/>
              </a:pPr>
              <a:t>25.08.2020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 u="none">
                <a:solidFill>
                  <a:srgbClr val="898989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u="none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DD1E10D1-D334-4ABD-94B8-66F412E2A4A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382689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 u="none">
                <a:solidFill>
                  <a:srgbClr val="89898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71EBE75C-CDA0-4135-9F32-93D2894FD3D1}" type="datetimeFigureOut">
              <a:rPr lang="ru-RU" altLang="ru-RU"/>
              <a:pPr>
                <a:defRPr/>
              </a:pPr>
              <a:t>25.08.2020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 u="none">
                <a:solidFill>
                  <a:srgbClr val="898989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u="none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DD1E10D1-D334-4ABD-94B8-66F412E2A4A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19600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 u="none">
                <a:solidFill>
                  <a:srgbClr val="89898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71EBE75C-CDA0-4135-9F32-93D2894FD3D1}" type="datetimeFigureOut">
              <a:rPr lang="ru-RU" altLang="ru-RU"/>
              <a:pPr>
                <a:defRPr/>
              </a:pPr>
              <a:t>25.08.2020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 u="none">
                <a:solidFill>
                  <a:srgbClr val="898989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u="none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DD1E10D1-D334-4ABD-94B8-66F412E2A4A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642055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/>
          <p:cNvSpPr txBox="1">
            <a:spLocks noChangeArrowheads="1"/>
          </p:cNvSpPr>
          <p:nvPr/>
        </p:nvSpPr>
        <p:spPr bwMode="auto">
          <a:xfrm>
            <a:off x="623392" y="1916833"/>
            <a:ext cx="10945216" cy="2826306"/>
          </a:xfrm>
          <a:prstGeom prst="roundRect">
            <a:avLst/>
          </a:prstGeom>
          <a:noFill/>
          <a:ln>
            <a:noFill/>
            <a:headEnd/>
            <a:tailEnd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Итоги 2019-2020 учебного года в соответствии со стратегическими целями   национального проекта «Образование». Задачи на новый учебный год</a:t>
            </a:r>
          </a:p>
        </p:txBody>
      </p:sp>
      <p:sp>
        <p:nvSpPr>
          <p:cNvPr id="3" name="TextBox 5"/>
          <p:cNvSpPr txBox="1">
            <a:spLocks noChangeArrowheads="1"/>
          </p:cNvSpPr>
          <p:nvPr/>
        </p:nvSpPr>
        <p:spPr bwMode="auto">
          <a:xfrm>
            <a:off x="5015880" y="5805264"/>
            <a:ext cx="2374900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2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2020  </a:t>
            </a:r>
            <a:r>
              <a:rPr lang="ru-RU" sz="2200" b="1" i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год</a:t>
            </a:r>
          </a:p>
        </p:txBody>
      </p:sp>
      <p:sp>
        <p:nvSpPr>
          <p:cNvPr id="5" name="TextBox 8"/>
          <p:cNvSpPr txBox="1">
            <a:spLocks noChangeArrowheads="1"/>
          </p:cNvSpPr>
          <p:nvPr/>
        </p:nvSpPr>
        <p:spPr bwMode="auto">
          <a:xfrm>
            <a:off x="2567608" y="710633"/>
            <a:ext cx="770441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500" b="1" i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Городская конференция работников образования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408" y="277823"/>
            <a:ext cx="1152128" cy="865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474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35360" y="908721"/>
            <a:ext cx="116652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3538" algn="just"/>
            <a:r>
              <a:rPr lang="ru-RU" b="1" dirty="0">
                <a:solidFill>
                  <a:srgbClr val="00006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Цель: создание условий для повышения компетентности родителей в вопросах образования и воспитания, в том числе для раннего развития детей в возрасте до трех лет путем предоставления услуг психолого-педагогической, методической и консультативной помощи родителям (законным представителям) детей</a:t>
            </a:r>
            <a:endParaRPr lang="ru-RU" b="1" dirty="0">
              <a:solidFill>
                <a:srgbClr val="000066"/>
              </a:solidFill>
            </a:endParaRPr>
          </a:p>
        </p:txBody>
      </p:sp>
      <p:sp>
        <p:nvSpPr>
          <p:cNvPr id="11" name="TextBox 10"/>
          <p:cNvSpPr txBox="1"/>
          <p:nvPr/>
        </p:nvSpPr>
        <p:spPr bwMode="auto">
          <a:xfrm>
            <a:off x="2999656" y="248950"/>
            <a:ext cx="6984776" cy="476726"/>
          </a:xfrm>
          <a:prstGeom prst="round2Diag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000066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/>
        </p:spPr>
        <p:txBody>
          <a:bodyPr wrap="square" rtlCol="0">
            <a:spAutoFit/>
          </a:bodyPr>
          <a:lstStyle/>
          <a:p>
            <a:pPr algn="ctr" eaLnBrk="0" hangingPunct="0"/>
            <a:r>
              <a:rPr lang="ru-RU" sz="2200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 «Поддержка </a:t>
            </a:r>
            <a:r>
              <a:rPr lang="ru-RU" sz="22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семей, имеющих </a:t>
            </a:r>
            <a:r>
              <a:rPr lang="ru-RU" sz="2200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детей»</a:t>
            </a:r>
            <a:endParaRPr lang="ru-RU" sz="2200" b="1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799856" y="2257853"/>
            <a:ext cx="2736304" cy="44267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00006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 проекта</a:t>
            </a:r>
          </a:p>
        </p:txBody>
      </p:sp>
      <p:grpSp>
        <p:nvGrpSpPr>
          <p:cNvPr id="14" name="Группа 13"/>
          <p:cNvGrpSpPr/>
          <p:nvPr/>
        </p:nvGrpSpPr>
        <p:grpSpPr>
          <a:xfrm>
            <a:off x="3359696" y="3115558"/>
            <a:ext cx="1334988" cy="867742"/>
            <a:chOff x="2380505" y="2370"/>
            <a:chExt cx="1334988" cy="867742"/>
          </a:xfrm>
        </p:grpSpPr>
        <p:sp>
          <p:nvSpPr>
            <p:cNvPr id="15" name="Скругленный прямоугольник 14"/>
            <p:cNvSpPr/>
            <p:nvPr/>
          </p:nvSpPr>
          <p:spPr>
            <a:xfrm>
              <a:off x="2380505" y="2370"/>
              <a:ext cx="1334988" cy="867742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rgbClr val="000066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Скругленный прямоугольник 4"/>
            <p:cNvSpPr txBox="1"/>
            <p:nvPr/>
          </p:nvSpPr>
          <p:spPr>
            <a:xfrm>
              <a:off x="2422865" y="44730"/>
              <a:ext cx="1250268" cy="78302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b="1" dirty="0" smtClean="0">
                  <a:solidFill>
                    <a:srgbClr val="00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ТПМПК</a:t>
              </a:r>
              <a:endParaRPr lang="ru-RU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1775520" y="3121671"/>
            <a:ext cx="1334988" cy="867742"/>
            <a:chOff x="732710" y="1199563"/>
            <a:chExt cx="1334988" cy="867742"/>
          </a:xfrm>
        </p:grpSpPr>
        <p:sp>
          <p:nvSpPr>
            <p:cNvPr id="18" name="Скругленный прямоугольник 17"/>
            <p:cNvSpPr/>
            <p:nvPr/>
          </p:nvSpPr>
          <p:spPr>
            <a:xfrm>
              <a:off x="732710" y="1199563"/>
              <a:ext cx="1334988" cy="867742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rgbClr val="000066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Скругленный прямоугольник 4"/>
            <p:cNvSpPr txBox="1"/>
            <p:nvPr/>
          </p:nvSpPr>
          <p:spPr>
            <a:xfrm>
              <a:off x="775070" y="1241923"/>
              <a:ext cx="1250268" cy="78302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b="1" dirty="0" err="1">
                  <a:solidFill>
                    <a:srgbClr val="00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ППМС-служба</a:t>
              </a:r>
              <a:endParaRPr lang="ru-RU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0" name="Группа 19"/>
          <p:cNvGrpSpPr/>
          <p:nvPr/>
        </p:nvGrpSpPr>
        <p:grpSpPr>
          <a:xfrm>
            <a:off x="4943872" y="3117360"/>
            <a:ext cx="1872209" cy="867742"/>
            <a:chOff x="4024269" y="1199563"/>
            <a:chExt cx="1339020" cy="867742"/>
          </a:xfrm>
        </p:grpSpPr>
        <p:sp>
          <p:nvSpPr>
            <p:cNvPr id="21" name="Скругленный прямоугольник 20"/>
            <p:cNvSpPr/>
            <p:nvPr/>
          </p:nvSpPr>
          <p:spPr>
            <a:xfrm>
              <a:off x="4028301" y="1199563"/>
              <a:ext cx="1334988" cy="867742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rgbClr val="000066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Скругленный прямоугольник 4"/>
            <p:cNvSpPr txBox="1"/>
            <p:nvPr/>
          </p:nvSpPr>
          <p:spPr>
            <a:xfrm>
              <a:off x="4024269" y="1241923"/>
              <a:ext cx="1339020" cy="78302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algn="ctr" defTabSz="666750">
                <a:spcBef>
                  <a:spcPct val="0"/>
                </a:spcBef>
              </a:pPr>
              <a:r>
                <a:rPr lang="ru-RU" b="1" dirty="0">
                  <a:solidFill>
                    <a:srgbClr val="00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ОГБУ «ЦСП</a:t>
              </a:r>
            </a:p>
            <a:p>
              <a:pPr algn="ctr" defTabSz="666750">
                <a:spcBef>
                  <a:spcPct val="0"/>
                </a:spcBef>
              </a:pPr>
              <a:r>
                <a:rPr lang="ru-RU" b="1" dirty="0">
                  <a:solidFill>
                    <a:srgbClr val="00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г. Стрежевого»</a:t>
              </a:r>
            </a:p>
          </p:txBody>
        </p:sp>
      </p:grpSp>
      <p:grpSp>
        <p:nvGrpSpPr>
          <p:cNvPr id="23" name="Группа 22"/>
          <p:cNvGrpSpPr/>
          <p:nvPr/>
        </p:nvGrpSpPr>
        <p:grpSpPr>
          <a:xfrm>
            <a:off x="7065268" y="3135528"/>
            <a:ext cx="1334988" cy="867742"/>
            <a:chOff x="3398899" y="3136663"/>
            <a:chExt cx="1334988" cy="867742"/>
          </a:xfrm>
        </p:grpSpPr>
        <p:sp>
          <p:nvSpPr>
            <p:cNvPr id="24" name="Скругленный прямоугольник 23"/>
            <p:cNvSpPr/>
            <p:nvPr/>
          </p:nvSpPr>
          <p:spPr>
            <a:xfrm>
              <a:off x="3398899" y="3136663"/>
              <a:ext cx="1334988" cy="867742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rgbClr val="000066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5" name="Скругленный прямоугольник 4"/>
            <p:cNvSpPr txBox="1"/>
            <p:nvPr/>
          </p:nvSpPr>
          <p:spPr>
            <a:xfrm>
              <a:off x="3441259" y="3167539"/>
              <a:ext cx="1250268" cy="78302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b="1" dirty="0" err="1">
                  <a:solidFill>
                    <a:srgbClr val="00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ООиП</a:t>
              </a:r>
              <a:r>
                <a:rPr lang="ru-RU" b="1" dirty="0">
                  <a:solidFill>
                    <a:srgbClr val="00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АГОС</a:t>
              </a:r>
            </a:p>
          </p:txBody>
        </p:sp>
      </p:grpSp>
      <p:grpSp>
        <p:nvGrpSpPr>
          <p:cNvPr id="26" name="Группа 25"/>
          <p:cNvGrpSpPr/>
          <p:nvPr/>
        </p:nvGrpSpPr>
        <p:grpSpPr>
          <a:xfrm>
            <a:off x="8674362" y="3137322"/>
            <a:ext cx="1334988" cy="867742"/>
            <a:chOff x="1362112" y="3136663"/>
            <a:chExt cx="1334988" cy="867742"/>
          </a:xfrm>
        </p:grpSpPr>
        <p:sp>
          <p:nvSpPr>
            <p:cNvPr id="27" name="Скругленный прямоугольник 26"/>
            <p:cNvSpPr/>
            <p:nvPr/>
          </p:nvSpPr>
          <p:spPr>
            <a:xfrm>
              <a:off x="1362112" y="3136663"/>
              <a:ext cx="1334988" cy="867742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rgbClr val="000066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8" name="Скругленный прямоугольник 4"/>
            <p:cNvSpPr txBox="1"/>
            <p:nvPr/>
          </p:nvSpPr>
          <p:spPr>
            <a:xfrm>
              <a:off x="1404472" y="3179023"/>
              <a:ext cx="1250268" cy="78302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b="1" dirty="0">
                  <a:solidFill>
                    <a:srgbClr val="00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ДОУ</a:t>
              </a:r>
            </a:p>
          </p:txBody>
        </p:sp>
      </p:grpSp>
      <p:pic>
        <p:nvPicPr>
          <p:cNvPr id="29" name="Рисунок 1" descr="Логотип УО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1344" y="165811"/>
            <a:ext cx="923901" cy="70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695400" y="4980118"/>
            <a:ext cx="109452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0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Количество консультаций, проведенных специалистами </a:t>
            </a:r>
            <a:r>
              <a:rPr lang="ru-RU" sz="2000" b="1" dirty="0" smtClean="0">
                <a:solidFill>
                  <a:srgbClr val="00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ТПМПК и ППМС</a:t>
            </a:r>
            <a:endParaRPr lang="ru-RU" sz="2000" b="1" dirty="0">
              <a:solidFill>
                <a:srgbClr val="000066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95400" y="5518973"/>
            <a:ext cx="111612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индивидуальные консультации </a:t>
            </a:r>
            <a:r>
              <a:rPr lang="ru-RU" b="1" dirty="0">
                <a:solidFill>
                  <a:srgbClr val="00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 родителями (законными представителями) </a:t>
            </a:r>
            <a:r>
              <a:rPr lang="ru-RU" b="1" dirty="0" smtClean="0">
                <a:solidFill>
                  <a:srgbClr val="00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несовершеннолетних – 69</a:t>
            </a:r>
          </a:p>
          <a:p>
            <a:r>
              <a:rPr lang="ru-RU" b="1" dirty="0" smtClean="0">
                <a:solidFill>
                  <a:srgbClr val="00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мероприятия для  родителей – 28</a:t>
            </a:r>
            <a:endParaRPr lang="ru-RU" b="1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4361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95400" y="188640"/>
            <a:ext cx="1087320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>
                <a:solidFill>
                  <a:srgbClr val="00006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Федеральные государственные образовательные стандарты</a:t>
            </a:r>
            <a:endParaRPr lang="ru-RU" sz="2200" dirty="0">
              <a:solidFill>
                <a:srgbClr val="000066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536976" y="638199"/>
            <a:ext cx="145257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006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ФГОС  ДО</a:t>
            </a:r>
            <a:endParaRPr lang="ru-RU" sz="2000" b="1" dirty="0">
              <a:solidFill>
                <a:srgbClr val="000066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63352" y="1124744"/>
            <a:ext cx="11665296" cy="163449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rgbClr val="000066"/>
            </a:solidFill>
          </a:ln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ru-RU" b="1" dirty="0" smtClean="0">
                <a:solidFill>
                  <a:srgbClr val="00006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Обеспечение </a:t>
            </a:r>
            <a:r>
              <a:rPr lang="ru-RU" b="1" dirty="0">
                <a:solidFill>
                  <a:srgbClr val="00006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педагогическими кадрами </a:t>
            </a:r>
            <a:r>
              <a:rPr lang="ru-RU" b="1" dirty="0" smtClean="0">
                <a:solidFill>
                  <a:srgbClr val="00006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100%</a:t>
            </a:r>
          </a:p>
          <a:p>
            <a:pPr marL="285750" indent="-285750">
              <a:buFontTx/>
              <a:buChar char="-"/>
            </a:pPr>
            <a:r>
              <a:rPr lang="ru-RU" b="1" dirty="0" smtClean="0">
                <a:solidFill>
                  <a:srgbClr val="00006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Доля </a:t>
            </a:r>
            <a:r>
              <a:rPr lang="ru-RU" b="1" dirty="0">
                <a:solidFill>
                  <a:srgbClr val="00006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педагогических работников, прошедших повышение квалификации за 3 </a:t>
            </a:r>
            <a:r>
              <a:rPr lang="ru-RU" b="1" dirty="0" smtClean="0">
                <a:solidFill>
                  <a:srgbClr val="00006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года – 93,2%</a:t>
            </a:r>
          </a:p>
          <a:p>
            <a:pPr marL="285750" indent="-285750">
              <a:buFontTx/>
              <a:buChar char="-"/>
            </a:pPr>
            <a:r>
              <a:rPr lang="ru-RU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Профессиональные компетентности сформированы у 93,8% </a:t>
            </a:r>
            <a:r>
              <a:rPr lang="ru-RU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педагогов</a:t>
            </a:r>
          </a:p>
          <a:p>
            <a:pPr marL="285750" indent="-285750">
              <a:buFontTx/>
              <a:buChar char="-"/>
            </a:pPr>
            <a:r>
              <a:rPr lang="ru-RU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</a:t>
            </a:r>
            <a:r>
              <a:rPr lang="ru-RU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профессиональных сетевых </a:t>
            </a:r>
            <a:r>
              <a:rPr lang="ru-RU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сообществах – </a:t>
            </a:r>
            <a:r>
              <a:rPr lang="ru-RU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247 </a:t>
            </a:r>
            <a:r>
              <a:rPr lang="ru-RU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67,5%</a:t>
            </a:r>
            <a:r>
              <a:rPr lang="ru-RU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педагогических </a:t>
            </a:r>
            <a:r>
              <a:rPr lang="ru-RU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работников</a:t>
            </a:r>
          </a:p>
          <a:p>
            <a:pPr marL="285750" indent="-285750">
              <a:buFontTx/>
              <a:buChar char="-"/>
            </a:pPr>
            <a:r>
              <a:rPr lang="ru-RU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в </a:t>
            </a:r>
            <a:r>
              <a:rPr lang="ru-RU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профессиональных </a:t>
            </a:r>
            <a:r>
              <a:rPr lang="ru-RU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конкурсах – </a:t>
            </a:r>
            <a:r>
              <a:rPr lang="ru-RU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234 </a:t>
            </a:r>
            <a:r>
              <a:rPr lang="ru-RU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педагога, </a:t>
            </a:r>
            <a:r>
              <a:rPr lang="ru-RU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181 (77,3%) стали победителями и </a:t>
            </a:r>
            <a:r>
              <a:rPr lang="ru-RU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призёрами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244601" y="2987660"/>
            <a:ext cx="26846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hangingPunct="0"/>
            <a:r>
              <a:rPr lang="ru-RU" sz="20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в конкурсах 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35360" y="3429000"/>
            <a:ext cx="11593288" cy="294548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rgbClr val="000066"/>
            </a:solidFill>
          </a:ln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006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Всероссийский конкурс </a:t>
            </a:r>
            <a:r>
              <a:rPr lang="ru-RU" b="1" dirty="0">
                <a:solidFill>
                  <a:srgbClr val="00006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«Профессиональный успех - XXI»</a:t>
            </a:r>
            <a:endParaRPr lang="ru-RU" b="1" dirty="0" smtClean="0">
              <a:solidFill>
                <a:srgbClr val="000066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54013" indent="-171450">
              <a:buFontTx/>
              <a:buChar char="-"/>
            </a:pPr>
            <a:r>
              <a:rPr lang="ru-RU" b="1" dirty="0" smtClean="0">
                <a:solidFill>
                  <a:srgbClr val="00006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победитель Желтова М.Ю., </a:t>
            </a:r>
            <a:r>
              <a:rPr lang="ru-RU" b="1" dirty="0">
                <a:solidFill>
                  <a:srgbClr val="00006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воспитатель МДОУ «ДС № 7 «Рябинушка</a:t>
            </a:r>
            <a:r>
              <a:rPr lang="ru-RU" b="1" dirty="0" smtClean="0">
                <a:solidFill>
                  <a:srgbClr val="00006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»</a:t>
            </a:r>
          </a:p>
          <a:p>
            <a:endParaRPr lang="ru-RU" sz="500" b="1" dirty="0" smtClean="0">
              <a:solidFill>
                <a:srgbClr val="000066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ru-RU" b="1" dirty="0" smtClean="0">
                <a:solidFill>
                  <a:srgbClr val="00006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Областной </a:t>
            </a:r>
            <a:r>
              <a:rPr lang="ru-RU" b="1" dirty="0">
                <a:solidFill>
                  <a:srgbClr val="00006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конкурс для педагогических работников «</a:t>
            </a:r>
            <a:r>
              <a:rPr lang="ru-RU" b="1" dirty="0" smtClean="0">
                <a:solidFill>
                  <a:srgbClr val="00006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Учитель-методист</a:t>
            </a:r>
            <a:r>
              <a:rPr lang="ru-RU" b="1" dirty="0">
                <a:solidFill>
                  <a:srgbClr val="00006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»</a:t>
            </a:r>
            <a:endParaRPr lang="ru-RU" b="1" dirty="0" smtClean="0">
              <a:solidFill>
                <a:srgbClr val="000066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54013" indent="-171450"/>
            <a:r>
              <a:rPr lang="ru-RU" b="1" dirty="0" smtClean="0">
                <a:solidFill>
                  <a:srgbClr val="00006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 победители – </a:t>
            </a:r>
            <a:r>
              <a:rPr lang="ru-RU" b="1" dirty="0" err="1" smtClean="0">
                <a:solidFill>
                  <a:srgbClr val="00006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Аксарова</a:t>
            </a:r>
            <a:r>
              <a:rPr lang="ru-RU" b="1" dirty="0" smtClean="0">
                <a:solidFill>
                  <a:srgbClr val="00006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Ю.М., </a:t>
            </a:r>
            <a:r>
              <a:rPr lang="ru-RU" b="1" dirty="0" err="1">
                <a:solidFill>
                  <a:srgbClr val="00006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Булдакова</a:t>
            </a:r>
            <a:r>
              <a:rPr lang="ru-RU" b="1" dirty="0">
                <a:solidFill>
                  <a:srgbClr val="00006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b="1" dirty="0" smtClean="0">
                <a:solidFill>
                  <a:srgbClr val="00006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Л.Н., </a:t>
            </a:r>
            <a:r>
              <a:rPr lang="ru-RU" b="1" dirty="0" err="1">
                <a:solidFill>
                  <a:srgbClr val="00006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Сибирякова</a:t>
            </a:r>
            <a:r>
              <a:rPr lang="ru-RU" b="1" dirty="0">
                <a:solidFill>
                  <a:srgbClr val="00006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b="1" dirty="0" smtClean="0">
                <a:solidFill>
                  <a:srgbClr val="00006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О.У., </a:t>
            </a:r>
            <a:r>
              <a:rPr lang="ru-RU" b="1" dirty="0">
                <a:solidFill>
                  <a:srgbClr val="00006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Черненко </a:t>
            </a:r>
            <a:r>
              <a:rPr lang="ru-RU" b="1" dirty="0" smtClean="0">
                <a:solidFill>
                  <a:srgbClr val="00006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К.А., </a:t>
            </a:r>
            <a:r>
              <a:rPr lang="ru-RU" b="1" dirty="0" err="1">
                <a:solidFill>
                  <a:srgbClr val="00006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Доровских</a:t>
            </a:r>
            <a:r>
              <a:rPr lang="ru-RU" b="1" dirty="0">
                <a:solidFill>
                  <a:srgbClr val="00006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b="1" dirty="0" smtClean="0">
                <a:solidFill>
                  <a:srgbClr val="00006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Н.В., </a:t>
            </a:r>
            <a:r>
              <a:rPr lang="ru-RU" b="1" dirty="0">
                <a:solidFill>
                  <a:srgbClr val="00006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воспитатели МДОУ «ЦРР № 5 «Золотой </a:t>
            </a:r>
            <a:r>
              <a:rPr lang="ru-RU" b="1" dirty="0" smtClean="0">
                <a:solidFill>
                  <a:srgbClr val="00006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ключик» </a:t>
            </a:r>
          </a:p>
          <a:p>
            <a:r>
              <a:rPr lang="ru-RU" b="1" dirty="0" smtClean="0">
                <a:solidFill>
                  <a:srgbClr val="00006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Областной конкурс </a:t>
            </a:r>
            <a:r>
              <a:rPr lang="ru-RU" b="1" dirty="0">
                <a:solidFill>
                  <a:srgbClr val="00006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образовательных программ и педагогических практик, реализуемых педагогами и образовательными организациями дошкольного образования «Наш новый детский сад»</a:t>
            </a:r>
          </a:p>
          <a:p>
            <a:pPr marL="354013" indent="-171450"/>
            <a:r>
              <a:rPr lang="ru-RU" b="1" dirty="0" smtClean="0">
                <a:solidFill>
                  <a:srgbClr val="00006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 победители – Дергачева И.Р., </a:t>
            </a:r>
            <a:r>
              <a:rPr lang="ru-RU" b="1" dirty="0" err="1">
                <a:solidFill>
                  <a:srgbClr val="00006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Шихалева</a:t>
            </a:r>
            <a:r>
              <a:rPr lang="ru-RU" b="1" dirty="0">
                <a:solidFill>
                  <a:srgbClr val="00006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b="1" dirty="0" smtClean="0">
                <a:solidFill>
                  <a:srgbClr val="00006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О.В., </a:t>
            </a:r>
            <a:r>
              <a:rPr lang="ru-RU" b="1" dirty="0" err="1">
                <a:solidFill>
                  <a:srgbClr val="00006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Гребенева</a:t>
            </a:r>
            <a:r>
              <a:rPr lang="ru-RU" b="1" dirty="0">
                <a:solidFill>
                  <a:srgbClr val="00006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b="1" dirty="0" smtClean="0">
                <a:solidFill>
                  <a:srgbClr val="00006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В.В., </a:t>
            </a:r>
            <a:r>
              <a:rPr lang="ru-RU" b="1" dirty="0">
                <a:solidFill>
                  <a:srgbClr val="00006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Красильникова </a:t>
            </a:r>
            <a:r>
              <a:rPr lang="ru-RU" b="1" dirty="0" smtClean="0">
                <a:solidFill>
                  <a:srgbClr val="00006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Н.А., </a:t>
            </a:r>
            <a:r>
              <a:rPr lang="ru-RU" b="1" dirty="0">
                <a:solidFill>
                  <a:srgbClr val="00006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Гурьева </a:t>
            </a:r>
            <a:r>
              <a:rPr lang="ru-RU" b="1" dirty="0" smtClean="0">
                <a:solidFill>
                  <a:srgbClr val="00006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О.И., </a:t>
            </a:r>
            <a:r>
              <a:rPr lang="ru-RU" b="1" dirty="0">
                <a:solidFill>
                  <a:srgbClr val="00006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воспитатели, </a:t>
            </a:r>
            <a:r>
              <a:rPr lang="ru-RU" b="1" dirty="0" err="1">
                <a:solidFill>
                  <a:srgbClr val="00006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Олейникова</a:t>
            </a:r>
            <a:r>
              <a:rPr lang="ru-RU" b="1" dirty="0">
                <a:solidFill>
                  <a:srgbClr val="00006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b="1" dirty="0" smtClean="0">
                <a:solidFill>
                  <a:srgbClr val="00006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Т.Г., заместитель заведующего </a:t>
            </a:r>
            <a:r>
              <a:rPr lang="ru-RU" b="1" dirty="0">
                <a:solidFill>
                  <a:srgbClr val="00006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по УВР МДОУ «ДС № 1 «</a:t>
            </a:r>
            <a:r>
              <a:rPr lang="ru-RU" b="1" dirty="0" smtClean="0">
                <a:solidFill>
                  <a:srgbClr val="00006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Солнышко»</a:t>
            </a:r>
            <a:endParaRPr lang="ru-RU" b="1" dirty="0">
              <a:solidFill>
                <a:srgbClr val="000066"/>
              </a:solidFill>
            </a:endParaRPr>
          </a:p>
        </p:txBody>
      </p:sp>
      <p:pic>
        <p:nvPicPr>
          <p:cNvPr id="7" name="Рисунок 1" descr="Логотип УО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1344" y="165811"/>
            <a:ext cx="923901" cy="70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12464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1" descr="Логотип УО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1344" y="165811"/>
            <a:ext cx="923901" cy="70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695400" y="188640"/>
            <a:ext cx="1087320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>
                <a:solidFill>
                  <a:srgbClr val="00006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Федеральные государственные образовательные стандарты</a:t>
            </a:r>
            <a:endParaRPr lang="ru-RU" sz="2200" dirty="0">
              <a:solidFill>
                <a:srgbClr val="000066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525755" y="638199"/>
            <a:ext cx="147501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006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ФГОС  ОО</a:t>
            </a:r>
            <a:endParaRPr lang="ru-RU" sz="2000" b="1" dirty="0">
              <a:solidFill>
                <a:srgbClr val="000066"/>
              </a:solidFill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479376" y="2732464"/>
            <a:ext cx="11305256" cy="386488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coolSlant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006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Обеспечение проектно-исследовательской деятельности обучающихся</a:t>
            </a:r>
          </a:p>
          <a:p>
            <a:pPr algn="ctr"/>
            <a:endParaRPr lang="ru-RU" sz="500" b="1" dirty="0" smtClean="0">
              <a:solidFill>
                <a:srgbClr val="000066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182563" indent="-182563" algn="just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rgbClr val="00006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Доля </a:t>
            </a:r>
            <a:r>
              <a:rPr lang="ru-RU" b="1" dirty="0">
                <a:solidFill>
                  <a:srgbClr val="00006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педагогов, эффективно применяющих проектные, исследовательские технологии – 76,9% (учителя начальных классов – 93,8%, учителя-предметники – 70,3</a:t>
            </a:r>
            <a:r>
              <a:rPr lang="ru-RU" b="1" dirty="0" smtClean="0">
                <a:solidFill>
                  <a:srgbClr val="00006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%)</a:t>
            </a:r>
          </a:p>
          <a:p>
            <a:pPr marL="182563" indent="-182563" algn="just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rgbClr val="00006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Доля </a:t>
            </a:r>
            <a:r>
              <a:rPr lang="ru-RU" b="1" dirty="0">
                <a:solidFill>
                  <a:srgbClr val="00006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педагогов, использующих в качестве оценки универсальных учебных действий, обучающихся проектные задачи в начальной </a:t>
            </a:r>
            <a:r>
              <a:rPr lang="ru-RU" b="1" dirty="0" smtClean="0">
                <a:solidFill>
                  <a:srgbClr val="00006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школе – </a:t>
            </a:r>
            <a:r>
              <a:rPr lang="ru-RU" b="1" dirty="0">
                <a:solidFill>
                  <a:srgbClr val="00006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77,8%, учебные проекты в основной школе – 66,5% </a:t>
            </a:r>
            <a:r>
              <a:rPr lang="ru-RU" b="1" dirty="0" smtClean="0">
                <a:solidFill>
                  <a:srgbClr val="00006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педагогов</a:t>
            </a:r>
          </a:p>
          <a:p>
            <a:pPr marL="182563" indent="-182563" algn="just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rgbClr val="00006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Доля </a:t>
            </a:r>
            <a:r>
              <a:rPr lang="ru-RU" b="1" dirty="0">
                <a:solidFill>
                  <a:srgbClr val="00006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предметов учебного плана, в рабочие программы которых включена система проектно-исследовательской работы (мини-проекты, проектные задачи и др.) в начальной школе – 78, 6%, в основной – 92,1</a:t>
            </a:r>
            <a:r>
              <a:rPr lang="ru-RU" b="1" dirty="0" smtClean="0">
                <a:solidFill>
                  <a:srgbClr val="00006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%</a:t>
            </a:r>
          </a:p>
          <a:p>
            <a:pPr marL="182563" indent="-182563" algn="just">
              <a:buFont typeface="Arial" panose="020B0604020202020204" pitchFamily="34" charset="0"/>
              <a:buChar char="•"/>
            </a:pPr>
            <a:r>
              <a:rPr lang="ru-RU" b="1" spc="-5" dirty="0" smtClean="0">
                <a:solidFill>
                  <a:srgbClr val="00006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Доля </a:t>
            </a:r>
            <a:r>
              <a:rPr lang="ru-RU" b="1" spc="-5" dirty="0">
                <a:solidFill>
                  <a:srgbClr val="00006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программ внеурочной деятельности </a:t>
            </a:r>
            <a:r>
              <a:rPr lang="ru-RU" b="1" dirty="0">
                <a:solidFill>
                  <a:srgbClr val="00006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 включением обязательной формы организации поисковой, исследовательской или проектная деятельности</a:t>
            </a:r>
            <a:r>
              <a:rPr lang="ru-RU" b="1" spc="-5" dirty="0">
                <a:solidFill>
                  <a:srgbClr val="00006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b="1" dirty="0" smtClean="0">
                <a:solidFill>
                  <a:srgbClr val="00006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 </a:t>
            </a:r>
            <a:r>
              <a:rPr lang="ru-RU" b="1" dirty="0">
                <a:solidFill>
                  <a:srgbClr val="00006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начальной школе </a:t>
            </a:r>
            <a:r>
              <a:rPr lang="ru-RU" b="1" dirty="0" smtClean="0">
                <a:solidFill>
                  <a:srgbClr val="00006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– 54 </a:t>
            </a:r>
            <a:r>
              <a:rPr lang="ru-RU" b="1" dirty="0">
                <a:solidFill>
                  <a:srgbClr val="00006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%, в основной </a:t>
            </a:r>
            <a:r>
              <a:rPr lang="ru-RU" b="1" dirty="0" smtClean="0">
                <a:solidFill>
                  <a:srgbClr val="00006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– 38,5%</a:t>
            </a:r>
            <a:endParaRPr lang="ru-RU" b="1" dirty="0">
              <a:solidFill>
                <a:srgbClr val="000066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95400" y="1220559"/>
            <a:ext cx="107291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4013" algn="just"/>
            <a:r>
              <a:rPr lang="ru-RU" b="1" dirty="0">
                <a:solidFill>
                  <a:srgbClr val="00006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 1 сентября 2019 года по ФГОС ОО обучались все ученики с 1 по 9 класс и в опережающем режиме ученики 10-х классов МОУ «Гимназия </a:t>
            </a:r>
            <a:r>
              <a:rPr lang="ru-RU" b="1" dirty="0" smtClean="0">
                <a:solidFill>
                  <a:srgbClr val="00006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№ 1</a:t>
            </a:r>
            <a:r>
              <a:rPr lang="ru-RU" b="1" dirty="0">
                <a:solidFill>
                  <a:srgbClr val="00006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» (32 чел.). Доля школьников, обучающихся по ФГОС ОО – </a:t>
            </a:r>
            <a:r>
              <a:rPr lang="ru-RU" b="1" dirty="0" smtClean="0">
                <a:solidFill>
                  <a:srgbClr val="00006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89,2% </a:t>
            </a:r>
            <a:r>
              <a:rPr lang="ru-RU" b="1" dirty="0">
                <a:solidFill>
                  <a:srgbClr val="00006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(от 1-11 классов). Внеурочной деятельностью, в том числе в дистанционной форме, охвачено 100% учащихся 1-4-х и 5-9-х (10-х) классов</a:t>
            </a:r>
            <a:endParaRPr lang="ru-RU" b="1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74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region.blob.core.windows.net/files/1iossent2016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86"/>
          <a:stretch/>
        </p:blipFill>
        <p:spPr bwMode="auto">
          <a:xfrm>
            <a:off x="2063552" y="-27384"/>
            <a:ext cx="8064896" cy="68853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5969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4" name="AutoShape 4" descr="ÐÐ°ÑÑÐ¸Ð½ÐºÐ¸ Ð¿Ð¾ Ð·Ð°Ð¿ÑÐ¾ÑÑ Ð¼ÑÑ.png"/>
          <p:cNvSpPr>
            <a:spLocks noChangeAspect="1" noChangeArrowheads="1"/>
          </p:cNvSpPr>
          <p:nvPr/>
        </p:nvSpPr>
        <p:spPr bwMode="auto">
          <a:xfrm>
            <a:off x="1665288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  <a:defRPr/>
            </a:pPr>
            <a:endParaRPr kumimoji="0" lang="ru-RU" altLang="ru-RU" sz="1400" u="sng">
              <a:solidFill>
                <a:prstClr val="black"/>
              </a:solidFill>
            </a:endParaRPr>
          </a:p>
        </p:txBody>
      </p:sp>
      <p:sp>
        <p:nvSpPr>
          <p:cNvPr id="34825" name="AutoShape 6" descr="ÐÐ°ÑÑÐ¸Ð½ÐºÐ¸ Ð¿Ð¾ Ð·Ð°Ð¿ÑÐ¾ÑÑ Ð¼ÑÑ.png"/>
          <p:cNvSpPr>
            <a:spLocks noChangeAspect="1" noChangeArrowheads="1"/>
          </p:cNvSpPr>
          <p:nvPr/>
        </p:nvSpPr>
        <p:spPr bwMode="auto">
          <a:xfrm>
            <a:off x="1817688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  <a:defRPr/>
            </a:pPr>
            <a:endParaRPr kumimoji="0" lang="ru-RU" altLang="ru-RU" sz="1400" u="sng">
              <a:solidFill>
                <a:prstClr val="black"/>
              </a:solidFill>
            </a:endParaRPr>
          </a:p>
        </p:txBody>
      </p:sp>
      <p:sp>
        <p:nvSpPr>
          <p:cNvPr id="34826" name="AutoShape 8" descr="ÐÐ°ÑÑÐ¸Ð½ÐºÐ¸ Ð¿Ð¾ Ð·Ð°Ð¿ÑÐ¾ÑÑ Ð¼ÑÑ.png"/>
          <p:cNvSpPr>
            <a:spLocks noChangeAspect="1" noChangeArrowheads="1"/>
          </p:cNvSpPr>
          <p:nvPr/>
        </p:nvSpPr>
        <p:spPr bwMode="auto">
          <a:xfrm>
            <a:off x="1970088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  <a:defRPr/>
            </a:pPr>
            <a:endParaRPr kumimoji="0" lang="ru-RU" altLang="ru-RU" sz="1400" u="sng">
              <a:solidFill>
                <a:prstClr val="black"/>
              </a:solidFill>
            </a:endParaRPr>
          </a:p>
        </p:txBody>
      </p:sp>
      <p:pic>
        <p:nvPicPr>
          <p:cNvPr id="24" name="Рисунок 1" descr="Логотип УО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3237" y="131368"/>
            <a:ext cx="923901" cy="70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407368" y="1629961"/>
            <a:ext cx="1130525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Непрерывное профессиональное развитие педагогов</a:t>
            </a:r>
          </a:p>
        </p:txBody>
      </p:sp>
      <p:sp>
        <p:nvSpPr>
          <p:cNvPr id="56" name="TextBox 55"/>
          <p:cNvSpPr txBox="1"/>
          <p:nvPr/>
        </p:nvSpPr>
        <p:spPr bwMode="auto">
          <a:xfrm>
            <a:off x="3006811" y="206178"/>
            <a:ext cx="6984776" cy="476726"/>
          </a:xfrm>
          <a:prstGeom prst="round2Diag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000066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/>
        </p:spPr>
        <p:txBody>
          <a:bodyPr wrap="square" rtlCol="0">
            <a:spAutoFit/>
          </a:bodyPr>
          <a:lstStyle/>
          <a:p>
            <a:pPr algn="ctr" eaLnBrk="0" hangingPunct="0"/>
            <a:r>
              <a:rPr lang="ru-RU" sz="2200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 «Учитель будущего»</a:t>
            </a:r>
            <a:endParaRPr lang="ru-RU" sz="2200" b="1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8" name="Группа 57"/>
          <p:cNvGrpSpPr/>
          <p:nvPr/>
        </p:nvGrpSpPr>
        <p:grpSpPr>
          <a:xfrm>
            <a:off x="407368" y="2156412"/>
            <a:ext cx="11377264" cy="4512948"/>
            <a:chOff x="179512" y="1052736"/>
            <a:chExt cx="8856984" cy="5688632"/>
          </a:xfrm>
          <a:effectLst>
            <a:glow rad="101600">
              <a:schemeClr val="accent1">
                <a:satMod val="175000"/>
                <a:alpha val="40000"/>
              </a:schemeClr>
            </a:glow>
            <a:outerShdw blurRad="50800" dist="38100" dir="10800000" algn="r" rotWithShape="0">
              <a:prstClr val="black">
                <a:alpha val="40000"/>
              </a:prstClr>
            </a:outerShdw>
          </a:effectLst>
        </p:grpSpPr>
        <p:sp>
          <p:nvSpPr>
            <p:cNvPr id="59" name="Скругленный прямоугольник 58"/>
            <p:cNvSpPr/>
            <p:nvPr/>
          </p:nvSpPr>
          <p:spPr>
            <a:xfrm>
              <a:off x="179512" y="1052736"/>
              <a:ext cx="8856984" cy="5688632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rgbClr val="00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ru-RU"/>
            </a:p>
          </p:txBody>
        </p:sp>
        <p:sp>
          <p:nvSpPr>
            <p:cNvPr id="60" name="TextBox 59"/>
            <p:cNvSpPr txBox="1"/>
            <p:nvPr/>
          </p:nvSpPr>
          <p:spPr bwMode="auto">
            <a:xfrm>
              <a:off x="403739" y="1124744"/>
              <a:ext cx="8520644" cy="53762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algn="just"/>
              <a:endParaRPr lang="ru-RU" sz="800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just"/>
              <a:r>
                <a:rPr lang="ru-RU" b="1" dirty="0" smtClean="0">
                  <a:solidFill>
                    <a:srgbClr val="00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1. Непрерывное </a:t>
              </a:r>
              <a:r>
                <a:rPr lang="ru-RU" b="1" dirty="0">
                  <a:solidFill>
                    <a:srgbClr val="00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и планомерное повышение квалификации педагогов </a:t>
              </a:r>
              <a:r>
                <a:rPr lang="ru-RU" b="1" dirty="0" smtClean="0">
                  <a:solidFill>
                    <a:srgbClr val="00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обеспечивалось</a:t>
              </a:r>
              <a:endParaRPr lang="ru-RU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365125" indent="-182563" algn="just">
                <a:spcAft>
                  <a:spcPts val="600"/>
                </a:spcAft>
                <a:buFont typeface="Sitka Small" panose="02000505000000020004" pitchFamily="2" charset="0"/>
                <a:buChar char="‐"/>
              </a:pPr>
              <a:r>
                <a:rPr lang="ru-RU" b="1" dirty="0" smtClean="0">
                  <a:solidFill>
                    <a:srgbClr val="00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на </a:t>
              </a:r>
              <a:r>
                <a:rPr lang="ru-RU" b="1" dirty="0">
                  <a:solidFill>
                    <a:srgbClr val="00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основе внедрения модели «горизонтального обучения» (ресурс профессиональных сообществ педагогов, вовлечено 76,7 % от общего количества педагогических работников школ</a:t>
              </a:r>
              <a:r>
                <a:rPr lang="ru-RU" b="1" dirty="0" smtClean="0">
                  <a:solidFill>
                    <a:srgbClr val="00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  <a:endParaRPr lang="ru-RU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365125" indent="-182563" algn="just">
                <a:spcAft>
                  <a:spcPts val="600"/>
                </a:spcAft>
                <a:buFont typeface="Sitka Small" panose="02000505000000020004" pitchFamily="2" charset="0"/>
                <a:buChar char="‐"/>
              </a:pPr>
              <a:r>
                <a:rPr lang="ru-RU" b="1" dirty="0" smtClean="0">
                  <a:solidFill>
                    <a:srgbClr val="00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на </a:t>
              </a:r>
              <a:r>
                <a:rPr lang="ru-RU" b="1" dirty="0">
                  <a:solidFill>
                    <a:srgbClr val="00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основе использования новых форматов повышения квалификации (Томского региональный центр выявления и поддержки одарённых </a:t>
              </a:r>
              <a:r>
                <a:rPr lang="ru-RU" b="1" dirty="0" smtClean="0">
                  <a:solidFill>
                    <a:srgbClr val="00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детей – 8 </a:t>
              </a:r>
              <a:r>
                <a:rPr lang="ru-RU" b="1" dirty="0">
                  <a:solidFill>
                    <a:srgbClr val="00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педагогов из ЦДОД, </a:t>
              </a:r>
              <a:r>
                <a:rPr lang="ru-RU" b="1" dirty="0" smtClean="0">
                  <a:solidFill>
                    <a:srgbClr val="00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Гимназии </a:t>
              </a:r>
              <a:r>
                <a:rPr lang="ru-RU" b="1" dirty="0">
                  <a:solidFill>
                    <a:srgbClr val="00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№ 1, СОШ № 4</a:t>
              </a:r>
              <a:r>
                <a:rPr lang="ru-RU" b="1" dirty="0" smtClean="0">
                  <a:solidFill>
                    <a:srgbClr val="00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5</a:t>
              </a:r>
              <a:r>
                <a:rPr lang="ru-RU" b="1" dirty="0">
                  <a:solidFill>
                    <a:srgbClr val="00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; в образовательном центре «Сириус» (г. </a:t>
              </a:r>
              <a:r>
                <a:rPr lang="ru-RU" b="1" dirty="0" smtClean="0">
                  <a:solidFill>
                    <a:srgbClr val="00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Сочи) – 2 </a:t>
              </a:r>
              <a:r>
                <a:rPr lang="ru-RU" b="1" dirty="0">
                  <a:solidFill>
                    <a:srgbClr val="00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педагога из </a:t>
              </a:r>
              <a:r>
                <a:rPr lang="ru-RU" b="1" dirty="0" smtClean="0">
                  <a:solidFill>
                    <a:srgbClr val="00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Гимназии </a:t>
              </a:r>
              <a:r>
                <a:rPr lang="ru-RU" b="1" dirty="0">
                  <a:solidFill>
                    <a:srgbClr val="00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№ 1, СОШ № 6; в выездных курсах на базе г. Стрежевого – 171 руководящий и педагогический работник)</a:t>
              </a:r>
            </a:p>
            <a:p>
              <a:pPr marL="365125" indent="-182563" algn="just">
                <a:spcAft>
                  <a:spcPts val="600"/>
                </a:spcAft>
                <a:buFont typeface="Sitka Small" panose="02000505000000020004" pitchFamily="2" charset="0"/>
                <a:buChar char="‐"/>
              </a:pPr>
              <a:r>
                <a:rPr lang="ru-RU" b="1" dirty="0" smtClean="0">
                  <a:solidFill>
                    <a:srgbClr val="00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на </a:t>
              </a:r>
              <a:r>
                <a:rPr lang="ru-RU" b="1" dirty="0">
                  <a:solidFill>
                    <a:srgbClr val="00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основе использования современных цифровых технологий в повышении квалификации (с использованием дистанционных </a:t>
              </a:r>
              <a:r>
                <a:rPr lang="ru-RU" b="1" dirty="0" smtClean="0">
                  <a:solidFill>
                    <a:srgbClr val="00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технологий – 165 </a:t>
              </a:r>
              <a:r>
                <a:rPr lang="ru-RU" b="1" dirty="0">
                  <a:solidFill>
                    <a:srgbClr val="00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педагогов школ)</a:t>
              </a:r>
            </a:p>
            <a:p>
              <a:pPr marL="365125" indent="-182563" algn="just">
                <a:spcAft>
                  <a:spcPts val="600"/>
                </a:spcAft>
                <a:buFont typeface="Sitka Small" panose="02000505000000020004" pitchFamily="2" charset="0"/>
                <a:buChar char="‐"/>
              </a:pPr>
              <a:r>
                <a:rPr lang="ru-RU" b="1" dirty="0" smtClean="0">
                  <a:solidFill>
                    <a:srgbClr val="00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на </a:t>
              </a:r>
              <a:r>
                <a:rPr lang="ru-RU" b="1" dirty="0">
                  <a:solidFill>
                    <a:srgbClr val="00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основе внедрения программ обмена опытом и лучшими педагогическими практиками (проведены стажировки для педагогов на базе ЦДОД – 40 педагогов, СОШ № 4 – 27 педагогов</a:t>
              </a:r>
              <a:r>
                <a:rPr lang="ru-RU" b="1" dirty="0" smtClean="0">
                  <a:solidFill>
                    <a:srgbClr val="00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  <a:endParaRPr lang="ru-RU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just"/>
              <a:endParaRPr lang="ru-RU" sz="800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268288" indent="-268288" algn="just"/>
              <a:r>
                <a:rPr lang="ru-RU" b="1" dirty="0" smtClean="0">
                  <a:solidFill>
                    <a:srgbClr val="00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2. Обеспечивалось </a:t>
              </a:r>
              <a:r>
                <a:rPr lang="ru-RU" b="1" dirty="0">
                  <a:solidFill>
                    <a:srgbClr val="00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участие педагогов в апробации новой модели аттестации (9 педагогов из Гимназии, СОШ №№ 3, 6</a:t>
              </a:r>
              <a:r>
                <a:rPr lang="ru-RU" b="1" dirty="0" smtClean="0">
                  <a:solidFill>
                    <a:srgbClr val="00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  <a:endParaRPr lang="ru-RU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1" name="TextBox 10"/>
          <p:cNvSpPr txBox="1"/>
          <p:nvPr/>
        </p:nvSpPr>
        <p:spPr bwMode="auto">
          <a:xfrm>
            <a:off x="479376" y="908721"/>
            <a:ext cx="11377264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indent="360363" algn="just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7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 вхождение Российской Федерации в число 10 ведущих стран мира по качеству общего образования к 2024 году путем внедрения национальной системы профессионального роста педагогических работников</a:t>
            </a:r>
          </a:p>
        </p:txBody>
      </p:sp>
    </p:spTree>
    <p:extLst>
      <p:ext uri="{BB962C8B-B14F-4D97-AF65-F5344CB8AC3E}">
        <p14:creationId xmlns:p14="http://schemas.microsoft.com/office/powerpoint/2010/main" val="1931170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4" name="AutoShape 4" descr="ÐÐ°ÑÑÐ¸Ð½ÐºÐ¸ Ð¿Ð¾ Ð·Ð°Ð¿ÑÐ¾ÑÑ Ð¼ÑÑ.png"/>
          <p:cNvSpPr>
            <a:spLocks noChangeAspect="1" noChangeArrowheads="1"/>
          </p:cNvSpPr>
          <p:nvPr/>
        </p:nvSpPr>
        <p:spPr bwMode="auto">
          <a:xfrm>
            <a:off x="1665288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  <a:defRPr/>
            </a:pPr>
            <a:endParaRPr kumimoji="0" lang="ru-RU" altLang="ru-RU" sz="1400" u="sng">
              <a:solidFill>
                <a:prstClr val="black"/>
              </a:solidFill>
            </a:endParaRPr>
          </a:p>
        </p:txBody>
      </p:sp>
      <p:sp>
        <p:nvSpPr>
          <p:cNvPr id="34825" name="AutoShape 6" descr="ÐÐ°ÑÑÐ¸Ð½ÐºÐ¸ Ð¿Ð¾ Ð·Ð°Ð¿ÑÐ¾ÑÑ Ð¼ÑÑ.png"/>
          <p:cNvSpPr>
            <a:spLocks noChangeAspect="1" noChangeArrowheads="1"/>
          </p:cNvSpPr>
          <p:nvPr/>
        </p:nvSpPr>
        <p:spPr bwMode="auto">
          <a:xfrm>
            <a:off x="1817688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  <a:defRPr/>
            </a:pPr>
            <a:endParaRPr kumimoji="0" lang="ru-RU" altLang="ru-RU" sz="1400" u="sng">
              <a:solidFill>
                <a:prstClr val="black"/>
              </a:solidFill>
            </a:endParaRPr>
          </a:p>
        </p:txBody>
      </p:sp>
      <p:sp>
        <p:nvSpPr>
          <p:cNvPr id="34826" name="AutoShape 8" descr="ÐÐ°ÑÑÐ¸Ð½ÐºÐ¸ Ð¿Ð¾ Ð·Ð°Ð¿ÑÐ¾ÑÑ Ð¼ÑÑ.png"/>
          <p:cNvSpPr>
            <a:spLocks noChangeAspect="1" noChangeArrowheads="1"/>
          </p:cNvSpPr>
          <p:nvPr/>
        </p:nvSpPr>
        <p:spPr bwMode="auto">
          <a:xfrm>
            <a:off x="1970088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  <a:defRPr/>
            </a:pPr>
            <a:endParaRPr kumimoji="0" lang="ru-RU" altLang="ru-RU" sz="1400" u="sng">
              <a:solidFill>
                <a:prstClr val="black"/>
              </a:solidFill>
            </a:endParaRPr>
          </a:p>
        </p:txBody>
      </p:sp>
      <p:pic>
        <p:nvPicPr>
          <p:cNvPr id="24" name="Рисунок 1" descr="Логотип УО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3237" y="131368"/>
            <a:ext cx="923901" cy="70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479376" y="764704"/>
            <a:ext cx="1130525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организации педагогического наставничества</a:t>
            </a:r>
          </a:p>
        </p:txBody>
      </p:sp>
      <p:sp>
        <p:nvSpPr>
          <p:cNvPr id="56" name="TextBox 55"/>
          <p:cNvSpPr txBox="1"/>
          <p:nvPr/>
        </p:nvSpPr>
        <p:spPr bwMode="auto">
          <a:xfrm>
            <a:off x="3006811" y="206178"/>
            <a:ext cx="6984776" cy="476726"/>
          </a:xfrm>
          <a:prstGeom prst="round2Diag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000066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/>
        </p:spPr>
        <p:txBody>
          <a:bodyPr wrap="square" rtlCol="0">
            <a:spAutoFit/>
          </a:bodyPr>
          <a:lstStyle/>
          <a:p>
            <a:pPr algn="ctr" eaLnBrk="0" hangingPunct="0"/>
            <a:r>
              <a:rPr lang="ru-RU" sz="2200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 «Учитель будущего»</a:t>
            </a:r>
            <a:endParaRPr lang="ru-RU" sz="2200" b="1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 bwMode="auto">
          <a:xfrm>
            <a:off x="335360" y="1268760"/>
            <a:ext cx="11593288" cy="100811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0066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1400" u="sng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268288" lvl="0" indent="-268288" algn="just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000" b="1" u="none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Сопровождение </a:t>
            </a:r>
            <a:r>
              <a:rPr lang="ru-RU" altLang="ru-RU" sz="2000" b="1" u="none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молодых /</a:t>
            </a:r>
            <a:r>
              <a:rPr lang="ru-RU" altLang="ru-RU" sz="2000" b="1" u="none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начинающих учителей (33 </a:t>
            </a:r>
            <a:r>
              <a:rPr lang="ru-RU" altLang="ru-RU" sz="2000" b="1" u="none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молодых /</a:t>
            </a:r>
            <a:r>
              <a:rPr lang="ru-RU" altLang="ru-RU" sz="2000" b="1" u="none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начинающих учителя со стажем работы до трёх лет в возрасте до 35 лет были прикреплены к </a:t>
            </a:r>
            <a:r>
              <a:rPr lang="ru-RU" altLang="ru-RU" sz="2000" b="1" u="none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наставникам</a:t>
            </a:r>
            <a:r>
              <a:rPr lang="ru-RU" altLang="ru-RU" sz="2000" b="1" u="none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 В систему наставничества было вовлечено 14% опытных педагогов</a:t>
            </a:r>
          </a:p>
        </p:txBody>
      </p:sp>
      <p:sp>
        <p:nvSpPr>
          <p:cNvPr id="16" name="Скругленный прямоугольник 15"/>
          <p:cNvSpPr/>
          <p:nvPr/>
        </p:nvSpPr>
        <p:spPr bwMode="auto">
          <a:xfrm>
            <a:off x="335360" y="2348880"/>
            <a:ext cx="11593288" cy="93610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0066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1400" u="sng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268288" lvl="0" indent="-268288" algn="just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000" b="1" u="none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Проведено 4 семинара-практикума в рамках деятельности Городской школы молодых педагогов (активные участники и слушатели всех мероприятий </a:t>
            </a:r>
            <a:r>
              <a:rPr lang="ru-RU" altLang="ru-RU" sz="2000" b="1" u="none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13 </a:t>
            </a:r>
            <a:r>
              <a:rPr lang="ru-RU" altLang="ru-RU" sz="2000" b="1" u="none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молодых учителей из школ </a:t>
            </a:r>
            <a:r>
              <a:rPr lang="ru-RU" altLang="ru-RU" sz="2000" b="1" u="none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 2, 3, 4, 5, 6</a:t>
            </a:r>
            <a:r>
              <a:rPr lang="ru-RU" altLang="ru-RU" sz="2000" b="1" u="none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9" name="Скругленный прямоугольник 18"/>
          <p:cNvSpPr/>
          <p:nvPr/>
        </p:nvSpPr>
        <p:spPr bwMode="auto">
          <a:xfrm>
            <a:off x="335360" y="3356992"/>
            <a:ext cx="11593288" cy="201622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0066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1400" u="sng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268288" lvl="0" indent="-268288" algn="just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2000" b="1" u="none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Молодые педагоги и их наставники были вовлечены и конкурсное движение регионального уровня (конкурс методических разработок </a:t>
            </a:r>
            <a:r>
              <a:rPr lang="ru-RU" altLang="ru-RU" sz="2000" b="1" u="none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11 </a:t>
            </a:r>
            <a:r>
              <a:rPr lang="ru-RU" altLang="ru-RU" sz="2000" b="1" u="none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учителей из школ № 3</a:t>
            </a:r>
            <a:r>
              <a:rPr lang="ru-RU" altLang="ru-RU" sz="2000" b="1" u="none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5, 7</a:t>
            </a:r>
            <a:r>
              <a:rPr lang="ru-RU" altLang="ru-RU" sz="2000" b="1" u="none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СКоШ. Призовые </a:t>
            </a:r>
            <a:r>
              <a:rPr lang="ru-RU" altLang="ru-RU" sz="2000" b="1" u="none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места – 5 </a:t>
            </a:r>
            <a:r>
              <a:rPr lang="ru-RU" altLang="ru-RU" sz="2000" b="1" u="none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учителей школ </a:t>
            </a:r>
            <a:r>
              <a:rPr lang="ru-RU" altLang="ru-RU" sz="2000" b="1" u="none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№№ 3, 7</a:t>
            </a:r>
            <a:r>
              <a:rPr lang="ru-RU" altLang="ru-RU" sz="2000" b="1" u="none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открытый </a:t>
            </a:r>
            <a:r>
              <a:rPr lang="ru-RU" altLang="ru-RU" sz="2000" b="1" u="none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 </a:t>
            </a:r>
            <a:r>
              <a:rPr lang="ru-RU" altLang="ru-RU" sz="2000" b="1" u="none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altLang="ru-RU" sz="2000" b="1" u="none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Сотворчество» – 6 </a:t>
            </a:r>
            <a:r>
              <a:rPr lang="ru-RU" altLang="ru-RU" sz="2000" b="1" u="none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 учителей школ №№ 2</a:t>
            </a:r>
            <a:r>
              <a:rPr lang="ru-RU" altLang="ru-RU" sz="2000" b="1" u="none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3, 4, 5, 6</a:t>
            </a:r>
            <a:r>
              <a:rPr lang="ru-RU" altLang="ru-RU" sz="2000" b="1" u="none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конкурс «</a:t>
            </a:r>
            <a:r>
              <a:rPr lang="ru-RU" altLang="ru-RU" sz="2000" b="1" u="none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PROдвижение</a:t>
            </a:r>
            <a:r>
              <a:rPr lang="ru-RU" altLang="ru-RU" sz="2000" b="1" u="none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 вершинам </a:t>
            </a:r>
            <a:r>
              <a:rPr lang="ru-RU" altLang="ru-RU" sz="2000" b="1" u="none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мастерства» – 4 </a:t>
            </a:r>
            <a:r>
              <a:rPr lang="ru-RU" altLang="ru-RU" sz="2000" b="1" u="none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учителя школ </a:t>
            </a:r>
            <a:r>
              <a:rPr lang="ru-RU" altLang="ru-RU" sz="2000" b="1" u="none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№№ 2, 3, 5</a:t>
            </a:r>
            <a:r>
              <a:rPr lang="ru-RU" altLang="ru-RU" sz="2000" b="1" u="none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«Лучшие практики </a:t>
            </a:r>
            <a:r>
              <a:rPr lang="ru-RU" altLang="ru-RU" sz="2000" b="1" u="none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наставничества» – 3 </a:t>
            </a:r>
            <a:r>
              <a:rPr lang="ru-RU" altLang="ru-RU" sz="2000" b="1" u="none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учителя-наставника из школ №№ 2</a:t>
            </a:r>
            <a:r>
              <a:rPr lang="ru-RU" altLang="ru-RU" sz="2000" b="1" u="none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5)</a:t>
            </a:r>
            <a:endParaRPr lang="ru-RU" altLang="ru-RU" sz="2000" b="1" u="none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35360" y="5517232"/>
            <a:ext cx="115932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4013" algn="just">
              <a:spcAft>
                <a:spcPts val="0"/>
              </a:spcAft>
            </a:pPr>
            <a:r>
              <a:rPr lang="ru-RU" b="1" dirty="0">
                <a:solidFill>
                  <a:srgbClr val="00006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39% учителей школ города в возрасте до 35 лет в достаточной мере вовлечены в различные формы поддержки и сопровождения в первые три года работы. Целевой ориентир к 2024 году – 70</a:t>
            </a:r>
            <a:r>
              <a:rPr lang="ru-RU" b="1" dirty="0" smtClean="0">
                <a:solidFill>
                  <a:srgbClr val="00006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%</a:t>
            </a:r>
            <a:endParaRPr lang="ru-RU" b="1" dirty="0">
              <a:solidFill>
                <a:srgbClr val="000066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354013" algn="just"/>
            <a:r>
              <a:rPr lang="ru-RU" b="1" dirty="0">
                <a:solidFill>
                  <a:srgbClr val="00006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МДОУ «Семицветик» и школе </a:t>
            </a:r>
            <a:r>
              <a:rPr lang="ru-RU" b="1" dirty="0" smtClean="0">
                <a:solidFill>
                  <a:srgbClr val="00006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№ 5 </a:t>
            </a:r>
            <a:r>
              <a:rPr lang="ru-RU" b="1" dirty="0">
                <a:solidFill>
                  <a:srgbClr val="00006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присвоены статусы муниципальных опорных площадок по развитию наставничества в 2020-2021 учебном </a:t>
            </a:r>
            <a:r>
              <a:rPr lang="ru-RU" b="1" dirty="0" smtClean="0">
                <a:solidFill>
                  <a:srgbClr val="00006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году</a:t>
            </a:r>
            <a:endParaRPr lang="ru-RU" b="1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7649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Прямоугольник 31"/>
          <p:cNvSpPr/>
          <p:nvPr/>
        </p:nvSpPr>
        <p:spPr>
          <a:xfrm>
            <a:off x="1761919" y="5041019"/>
            <a:ext cx="4220146" cy="6498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marL="285750" indent="-285750">
              <a:defRPr sz="1400" u="sng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174625" indent="-174625" fontAlgn="base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endParaRPr lang="ru-RU" sz="1600" u="none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9" name="Рисунок 1" descr="Логотип УО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1344" y="91869"/>
            <a:ext cx="923901" cy="70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TextBox 24"/>
          <p:cNvSpPr txBox="1"/>
          <p:nvPr/>
        </p:nvSpPr>
        <p:spPr bwMode="auto">
          <a:xfrm>
            <a:off x="3006811" y="287978"/>
            <a:ext cx="6984776" cy="476726"/>
          </a:xfrm>
          <a:prstGeom prst="round2Diag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000066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/>
        </p:spPr>
        <p:txBody>
          <a:bodyPr wrap="square" rtlCol="0">
            <a:spAutoFit/>
          </a:bodyPr>
          <a:lstStyle/>
          <a:p>
            <a:pPr algn="ctr" eaLnBrk="0" hangingPunct="0"/>
            <a:r>
              <a:rPr lang="ru-RU" sz="2200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 «Цифровая </a:t>
            </a:r>
            <a:r>
              <a:rPr lang="ru-RU" sz="22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образовательная </a:t>
            </a:r>
            <a:r>
              <a:rPr lang="ru-RU" sz="2200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среда»</a:t>
            </a:r>
            <a:endParaRPr lang="ru-RU" sz="2200" b="1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0" name="Группа 9"/>
          <p:cNvGrpSpPr/>
          <p:nvPr/>
        </p:nvGrpSpPr>
        <p:grpSpPr>
          <a:xfrm>
            <a:off x="191344" y="1622451"/>
            <a:ext cx="11881320" cy="1950565"/>
            <a:chOff x="191344" y="1196750"/>
            <a:chExt cx="11881320" cy="2031326"/>
          </a:xfrm>
        </p:grpSpPr>
        <p:sp>
          <p:nvSpPr>
            <p:cNvPr id="5" name="Пятиугольник 4"/>
            <p:cNvSpPr/>
            <p:nvPr/>
          </p:nvSpPr>
          <p:spPr>
            <a:xfrm>
              <a:off x="191344" y="1196751"/>
              <a:ext cx="11881320" cy="2031325"/>
            </a:xfrm>
            <a:prstGeom prst="homePlat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>
              <a:solidFill>
                <a:srgbClr val="00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TextBox 5"/>
            <p:cNvSpPr txBox="1"/>
            <p:nvPr/>
          </p:nvSpPr>
          <p:spPr bwMode="auto">
            <a:xfrm>
              <a:off x="707013" y="1196752"/>
              <a:ext cx="10501555" cy="19236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marL="182563" indent="-182563" algn="just">
                <a:buFontTx/>
                <a:buChar char="-"/>
              </a:pPr>
              <a:r>
                <a:rPr lang="ru-RU" sz="1700" b="1" dirty="0" smtClean="0">
                  <a:solidFill>
                    <a:srgbClr val="00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МОУ </a:t>
              </a:r>
              <a:r>
                <a:rPr lang="ru-RU" sz="1700" b="1" dirty="0">
                  <a:solidFill>
                    <a:srgbClr val="00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«СОШ № 7» оснащена интерактивными многофункциональными комплексами, мобильными компьютерными </a:t>
              </a:r>
              <a:r>
                <a:rPr lang="ru-RU" sz="1700" b="1" dirty="0" smtClean="0">
                  <a:solidFill>
                    <a:srgbClr val="00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классами</a:t>
              </a:r>
            </a:p>
            <a:p>
              <a:pPr marL="182563" indent="-182563" algn="just">
                <a:buFontTx/>
                <a:buChar char="-"/>
              </a:pPr>
              <a:r>
                <a:rPr lang="ru-RU" sz="1700" b="1" dirty="0" smtClean="0">
                  <a:solidFill>
                    <a:srgbClr val="00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Ученики </a:t>
              </a:r>
              <a:r>
                <a:rPr lang="ru-RU" sz="1700" b="1" dirty="0">
                  <a:solidFill>
                    <a:srgbClr val="00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получили возможность индивидуальной работы на компьютере (проектная деятельность, тестирование, электронный </a:t>
              </a:r>
              <a:r>
                <a:rPr lang="ru-RU" sz="1700" b="1" dirty="0" smtClean="0">
                  <a:solidFill>
                    <a:srgbClr val="00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учебник)</a:t>
              </a:r>
            </a:p>
            <a:p>
              <a:pPr marL="182563" indent="-182563" algn="just">
                <a:buFontTx/>
                <a:buChar char="-"/>
              </a:pPr>
              <a:r>
                <a:rPr lang="ru-RU" sz="1700" b="1" dirty="0" smtClean="0">
                  <a:solidFill>
                    <a:srgbClr val="00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Педагоги </a:t>
              </a:r>
              <a:r>
                <a:rPr lang="ru-RU" sz="1700" b="1" dirty="0">
                  <a:solidFill>
                    <a:srgbClr val="00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повысили свои компетенции в области современных технологий электронного обучения на курсах повышения квалификации по теме: «Развитие современных педагогических компетенций в рамках ЦОС»</a:t>
              </a:r>
            </a:p>
          </p:txBody>
        </p:sp>
        <p:sp>
          <p:nvSpPr>
            <p:cNvPr id="9" name="TextBox 8"/>
            <p:cNvSpPr txBox="1"/>
            <p:nvPr/>
          </p:nvSpPr>
          <p:spPr bwMode="auto">
            <a:xfrm>
              <a:off x="202957" y="1196750"/>
              <a:ext cx="492443" cy="2031326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vert270" wrap="square" rtlCol="0">
              <a:spAutoFit/>
            </a:bodyPr>
            <a:lstStyle/>
            <a:p>
              <a:pPr algn="ctr" eaLnBrk="0" hangingPunct="0"/>
              <a:r>
                <a:rPr lang="ru-RU" sz="2000" b="1" u="none" dirty="0" smtClean="0">
                  <a:solidFill>
                    <a:srgbClr val="00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2019 год</a:t>
              </a:r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191344" y="3645024"/>
            <a:ext cx="11881320" cy="2376264"/>
            <a:chOff x="191344" y="1196750"/>
            <a:chExt cx="11881320" cy="2759604"/>
          </a:xfrm>
        </p:grpSpPr>
        <p:sp>
          <p:nvSpPr>
            <p:cNvPr id="18" name="Пятиугольник 17"/>
            <p:cNvSpPr/>
            <p:nvPr/>
          </p:nvSpPr>
          <p:spPr>
            <a:xfrm>
              <a:off x="191344" y="1196751"/>
              <a:ext cx="11881320" cy="2759603"/>
            </a:xfrm>
            <a:prstGeom prst="homePlat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>
              <a:solidFill>
                <a:srgbClr val="00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TextBox 18"/>
            <p:cNvSpPr txBox="1"/>
            <p:nvPr/>
          </p:nvSpPr>
          <p:spPr bwMode="auto">
            <a:xfrm>
              <a:off x="707013" y="1196752"/>
              <a:ext cx="10501555" cy="23130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/>
            <a:p>
              <a:pPr marL="182563" indent="-182563" algn="just">
                <a:lnSpc>
                  <a:spcPct val="107000"/>
                </a:lnSpc>
                <a:spcAft>
                  <a:spcPts val="0"/>
                </a:spcAft>
                <a:buFontTx/>
                <a:buChar char="-"/>
              </a:pPr>
              <a:r>
                <a:rPr lang="ru-RU" sz="1700" b="1" dirty="0" smtClean="0">
                  <a:solidFill>
                    <a:srgbClr val="000066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К </a:t>
              </a:r>
              <a:r>
                <a:rPr lang="ru-RU" sz="1700" b="1" dirty="0">
                  <a:solidFill>
                    <a:srgbClr val="000066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реализации муниципального проекта приступили МОУ «СОШ № 2, 5, </a:t>
              </a:r>
              <a:r>
                <a:rPr lang="ru-RU" sz="1700" b="1" dirty="0" smtClean="0">
                  <a:solidFill>
                    <a:srgbClr val="000066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6»</a:t>
              </a:r>
            </a:p>
            <a:p>
              <a:pPr marL="182563" indent="-182563" algn="just">
                <a:lnSpc>
                  <a:spcPct val="107000"/>
                </a:lnSpc>
                <a:spcAft>
                  <a:spcPts val="0"/>
                </a:spcAft>
                <a:buFontTx/>
                <a:buChar char="-"/>
              </a:pPr>
              <a:r>
                <a:rPr lang="ru-RU" sz="1700" b="1" dirty="0" smtClean="0">
                  <a:solidFill>
                    <a:srgbClr val="000066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На </a:t>
              </a:r>
              <a:r>
                <a:rPr lang="ru-RU" sz="1700" b="1" dirty="0">
                  <a:solidFill>
                    <a:srgbClr val="000066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приобретение оборудования из федерального бюджета выделено 12 830 тысяч рублей (в настоящее время заключены договоры на поставку оборудования </a:t>
              </a:r>
              <a:endParaRPr lang="ru-RU" sz="1700" b="1" dirty="0" smtClean="0">
                <a:solidFill>
                  <a:srgbClr val="00006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182563" indent="-182563" algn="just">
                <a:lnSpc>
                  <a:spcPct val="107000"/>
                </a:lnSpc>
                <a:spcAft>
                  <a:spcPts val="0"/>
                </a:spcAft>
                <a:buFontTx/>
                <a:buChar char="-"/>
              </a:pPr>
              <a:r>
                <a:rPr lang="ru-RU" sz="1700" b="1" dirty="0" smtClean="0">
                  <a:solidFill>
                    <a:srgbClr val="000066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Ведется </a:t>
              </a:r>
              <a:r>
                <a:rPr lang="ru-RU" sz="1700" b="1" dirty="0">
                  <a:solidFill>
                    <a:srgbClr val="000066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работа по обеспечению скорости Интернет-соединения не менее 100 </a:t>
              </a:r>
              <a:r>
                <a:rPr lang="ru-RU" sz="1700" b="1" dirty="0" smtClean="0">
                  <a:solidFill>
                    <a:srgbClr val="000066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Мб/c</a:t>
              </a:r>
            </a:p>
            <a:p>
              <a:pPr marL="182563" indent="-182563" algn="just">
                <a:lnSpc>
                  <a:spcPct val="107000"/>
                </a:lnSpc>
                <a:spcAft>
                  <a:spcPts val="0"/>
                </a:spcAft>
                <a:buFontTx/>
                <a:buChar char="-"/>
              </a:pPr>
              <a:r>
                <a:rPr lang="ru-RU" sz="1700" b="1" dirty="0" smtClean="0">
                  <a:solidFill>
                    <a:srgbClr val="000066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Управленческие </a:t>
              </a:r>
              <a:r>
                <a:rPr lang="ru-RU" sz="1700" b="1" dirty="0">
                  <a:solidFill>
                    <a:srgbClr val="000066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команды прошли курсы повышения квалификации «Управленческие аспекты реализации цифровой образовательной среды в школе» (февраль 2020 г</a:t>
              </a:r>
              <a:r>
                <a:rPr lang="ru-RU" sz="1700" b="1" dirty="0" smtClean="0">
                  <a:solidFill>
                    <a:srgbClr val="000066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.)</a:t>
              </a:r>
            </a:p>
            <a:p>
              <a:pPr marL="182563" indent="-182563" algn="just">
                <a:lnSpc>
                  <a:spcPct val="107000"/>
                </a:lnSpc>
                <a:spcAft>
                  <a:spcPts val="0"/>
                </a:spcAft>
                <a:buFontTx/>
                <a:buChar char="-"/>
              </a:pPr>
              <a:r>
                <a:rPr lang="ru-RU" sz="1700" b="1" dirty="0" smtClean="0">
                  <a:solidFill>
                    <a:srgbClr val="000066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С </a:t>
              </a:r>
              <a:r>
                <a:rPr lang="ru-RU" sz="1700" b="1" dirty="0">
                  <a:solidFill>
                    <a:srgbClr val="000066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целью распространения лучших практик в области ИКТ проведен городской конкурс «Лучший урок с применением дистанционных образовательных технологий» (февраль-март 2020 г.)</a:t>
              </a:r>
            </a:p>
          </p:txBody>
        </p:sp>
        <p:sp>
          <p:nvSpPr>
            <p:cNvPr id="20" name="TextBox 19"/>
            <p:cNvSpPr txBox="1"/>
            <p:nvPr/>
          </p:nvSpPr>
          <p:spPr bwMode="auto">
            <a:xfrm>
              <a:off x="202957" y="1196750"/>
              <a:ext cx="492443" cy="2759604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vert270" wrap="square" rtlCol="0">
              <a:spAutoFit/>
            </a:bodyPr>
            <a:lstStyle/>
            <a:p>
              <a:pPr algn="ctr" eaLnBrk="0" hangingPunct="0"/>
              <a:r>
                <a:rPr lang="ru-RU" sz="2000" b="1" u="none" dirty="0" smtClean="0">
                  <a:solidFill>
                    <a:srgbClr val="00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2020 год</a:t>
              </a:r>
            </a:p>
          </p:txBody>
        </p:sp>
      </p:grpSp>
      <p:sp>
        <p:nvSpPr>
          <p:cNvPr id="21" name="Прямоугольник 20"/>
          <p:cNvSpPr/>
          <p:nvPr/>
        </p:nvSpPr>
        <p:spPr>
          <a:xfrm>
            <a:off x="119336" y="6056309"/>
            <a:ext cx="11881320" cy="685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4013" algn="just">
              <a:lnSpc>
                <a:spcPct val="107000"/>
              </a:lnSpc>
              <a:spcAft>
                <a:spcPts val="0"/>
              </a:spcAft>
            </a:pPr>
            <a:r>
              <a:rPr lang="ru-RU" b="1" dirty="0">
                <a:solidFill>
                  <a:srgbClr val="00006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статусных профессиональных конкурсах регионального и всероссийского уровней по использованию ИКТ в образовательной деятельности участвовали 35 педагогов школ, 32 (91,4 %) стали победителями и </a:t>
            </a:r>
            <a:r>
              <a:rPr lang="ru-RU" b="1" dirty="0" smtClean="0">
                <a:solidFill>
                  <a:srgbClr val="00006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призёрами</a:t>
            </a:r>
            <a:endParaRPr lang="ru-RU" b="1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 bwMode="auto">
          <a:xfrm>
            <a:off x="407368" y="908720"/>
            <a:ext cx="11377264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indent="360363" algn="just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7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 создание к 2024 году во всех общеобразовательных учреждениях современной и безопасной цифровой образовательной среды, обеспечивающей высокое качество и доступность образования всех видов и уровней</a:t>
            </a:r>
          </a:p>
        </p:txBody>
      </p:sp>
    </p:spTree>
    <p:extLst>
      <p:ext uri="{BB962C8B-B14F-4D97-AF65-F5344CB8AC3E}">
        <p14:creationId xmlns:p14="http://schemas.microsoft.com/office/powerpoint/2010/main" val="292442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Прямоугольник 109"/>
          <p:cNvSpPr/>
          <p:nvPr/>
        </p:nvSpPr>
        <p:spPr>
          <a:xfrm>
            <a:off x="6369051" y="4619625"/>
            <a:ext cx="4011613" cy="3937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bIns="0" anchor="ctr"/>
          <a:lstStyle>
            <a:lvl1pPr marL="285750" indent="-285750">
              <a:defRPr sz="1400" u="sng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indent="0" algn="ctr" eaLnBrk="0" fontAlgn="base" hangingPunct="0">
              <a:lnSpc>
                <a:spcPts val="1400"/>
              </a:lnSpc>
              <a:spcBef>
                <a:spcPct val="0"/>
              </a:spcBef>
              <a:spcAft>
                <a:spcPts val="400"/>
              </a:spcAft>
              <a:defRPr/>
            </a:pPr>
            <a:endParaRPr lang="ru-RU" altLang="ru-RU" sz="1350" u="none" dirty="0">
              <a:solidFill>
                <a:srgbClr val="4F81BD">
                  <a:lumMod val="60000"/>
                  <a:lumOff val="40000"/>
                </a:srgbClr>
              </a:solidFill>
              <a:latin typeface="Calibri" pitchFamily="34" charset="0"/>
            </a:endParaRPr>
          </a:p>
        </p:txBody>
      </p:sp>
      <p:cxnSp>
        <p:nvCxnSpPr>
          <p:cNvPr id="34" name="Прямая соединительная линия 33"/>
          <p:cNvCxnSpPr/>
          <p:nvPr/>
        </p:nvCxnSpPr>
        <p:spPr>
          <a:xfrm>
            <a:off x="1897063" y="5060951"/>
            <a:ext cx="8355012" cy="28575"/>
          </a:xfrm>
          <a:prstGeom prst="line">
            <a:avLst/>
          </a:prstGeom>
          <a:ln>
            <a:noFill/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2"/>
          <p:cNvSpPr txBox="1">
            <a:spLocks noChangeArrowheads="1"/>
          </p:cNvSpPr>
          <p:nvPr/>
        </p:nvSpPr>
        <p:spPr bwMode="auto">
          <a:xfrm>
            <a:off x="623392" y="3894475"/>
            <a:ext cx="5103074" cy="2000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kumimoji="0" lang="ru-RU" altLang="ru-RU" sz="18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kumimoji="0" lang="ru-RU" altLang="ru-RU" sz="1800" b="1" dirty="0" err="1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ПроеКТОриЯ</a:t>
            </a:r>
            <a:r>
              <a:rPr kumimoji="0" lang="ru-RU" altLang="ru-RU" sz="1800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– 100% </a:t>
            </a:r>
            <a:endParaRPr kumimoji="0" lang="ru-RU" altLang="ru-RU" sz="1800" b="1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None/>
              <a:defRPr/>
            </a:pPr>
            <a:endParaRPr kumimoji="0" lang="ru-RU" altLang="ru-RU" sz="800" b="1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kumimoji="0" lang="ru-RU" altLang="ru-RU" sz="18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«Территория интеллекта» - курс «ТРИЗ</a:t>
            </a:r>
            <a:r>
              <a:rPr kumimoji="0" lang="ru-RU" altLang="ru-RU" sz="1800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kumimoji="0" lang="ru-RU" altLang="ru-RU" sz="1800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kumimoji="0" lang="ru-RU" altLang="ru-RU" sz="18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детские научные клубы «Фабрика миров» (МОУ «СОШ </a:t>
            </a:r>
            <a:r>
              <a:rPr kumimoji="0" lang="ru-RU" altLang="ru-RU" sz="1800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 5</a:t>
            </a:r>
            <a:r>
              <a:rPr kumimoji="0" lang="ru-RU" altLang="ru-RU" sz="18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МОУДО «ЦДОД</a:t>
            </a:r>
            <a:r>
              <a:rPr kumimoji="0" lang="ru-RU" altLang="ru-RU" sz="1800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»)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None/>
              <a:defRPr/>
            </a:pPr>
            <a:endParaRPr kumimoji="0" lang="ru-RU" altLang="ru-RU" sz="800" b="1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kumimoji="0" lang="ru-RU" altLang="ru-RU" sz="18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«Билет в </a:t>
            </a:r>
            <a:r>
              <a:rPr kumimoji="0" lang="ru-RU" altLang="ru-RU" sz="1800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будущее» – запуск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kumimoji="0" lang="ru-RU" altLang="ru-RU" sz="1800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профессиональных </a:t>
            </a:r>
            <a:r>
              <a:rPr kumimoji="0" lang="ru-RU" altLang="ru-RU" sz="18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</a:t>
            </a:r>
          </a:p>
        </p:txBody>
      </p:sp>
      <p:cxnSp>
        <p:nvCxnSpPr>
          <p:cNvPr id="36" name="Прямая соединительная линия 35"/>
          <p:cNvCxnSpPr/>
          <p:nvPr/>
        </p:nvCxnSpPr>
        <p:spPr>
          <a:xfrm flipH="1" flipV="1">
            <a:off x="6064250" y="3556001"/>
            <a:ext cx="31750" cy="2708275"/>
          </a:xfrm>
          <a:prstGeom prst="line">
            <a:avLst/>
          </a:prstGeom>
          <a:ln>
            <a:noFill/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 bwMode="auto">
          <a:xfrm>
            <a:off x="407368" y="928671"/>
            <a:ext cx="11233248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indent="360363" algn="just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 обеспечение к 2024 году для детей в возрасте от 5 до 18 лет доступных для каждого и качественных условий для воспитания гармонично развитой и социально ответственной личности путем увеличения охвата дополнительным образованием до 80 % от общего числа детей, обновления содержания и </a:t>
            </a:r>
            <a:r>
              <a:rPr lang="ru-RU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методов, </a:t>
            </a:r>
            <a:r>
              <a:rPr lang="ru-RU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развития кадрового потенциала и модернизации инфраструктуры системы дополнительного образования детей</a:t>
            </a:r>
          </a:p>
        </p:txBody>
      </p:sp>
      <p:cxnSp>
        <p:nvCxnSpPr>
          <p:cNvPr id="43" name="Прямая соединительная линия 42"/>
          <p:cNvCxnSpPr/>
          <p:nvPr/>
        </p:nvCxnSpPr>
        <p:spPr bwMode="auto">
          <a:xfrm>
            <a:off x="5999517" y="3321944"/>
            <a:ext cx="0" cy="3131393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06" name="Прямоугольник 47"/>
          <p:cNvSpPr>
            <a:spLocks noChangeArrowheads="1"/>
          </p:cNvSpPr>
          <p:nvPr/>
        </p:nvSpPr>
        <p:spPr bwMode="auto">
          <a:xfrm>
            <a:off x="1100437" y="3210631"/>
            <a:ext cx="411003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kumimoji="0" lang="ru-RU" altLang="ru-RU" sz="18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проектов, направленных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kumimoji="0" lang="ru-RU" altLang="ru-RU" sz="18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раннюю профориентацию</a:t>
            </a:r>
          </a:p>
        </p:txBody>
      </p:sp>
      <p:sp>
        <p:nvSpPr>
          <p:cNvPr id="20507" name="Прямоугольник 48"/>
          <p:cNvSpPr>
            <a:spLocks noChangeArrowheads="1"/>
          </p:cNvSpPr>
          <p:nvPr/>
        </p:nvSpPr>
        <p:spPr bwMode="auto">
          <a:xfrm>
            <a:off x="6197794" y="3213523"/>
            <a:ext cx="5082782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kumimoji="0" lang="ru-RU" altLang="ru-RU" sz="18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в программах дополнительного образования детей с ОВЗ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kumimoji="0" lang="ru-RU" altLang="ru-RU" sz="1800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ru-RU" altLang="ru-RU" sz="1800" b="1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3" name="Рисунок 1" descr="Логотип УО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1344" y="93248"/>
            <a:ext cx="923901" cy="70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TextBox 24"/>
          <p:cNvSpPr txBox="1"/>
          <p:nvPr/>
        </p:nvSpPr>
        <p:spPr bwMode="auto">
          <a:xfrm>
            <a:off x="2971519" y="224584"/>
            <a:ext cx="6984776" cy="476726"/>
          </a:xfrm>
          <a:prstGeom prst="round2Diag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000066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/>
        </p:spPr>
        <p:txBody>
          <a:bodyPr wrap="square" rtlCol="0">
            <a:spAutoFit/>
          </a:bodyPr>
          <a:lstStyle/>
          <a:p>
            <a:pPr algn="ctr" eaLnBrk="0" hangingPunct="0"/>
            <a:r>
              <a:rPr lang="ru-RU" sz="2200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 «Успех </a:t>
            </a:r>
            <a:r>
              <a:rPr lang="ru-RU" sz="22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каждого </a:t>
            </a:r>
            <a:r>
              <a:rPr lang="ru-RU" sz="2200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ребенка»</a:t>
            </a:r>
            <a:endParaRPr lang="ru-RU" sz="2200" b="1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Прямоугольник 71"/>
          <p:cNvSpPr>
            <a:spLocks noChangeArrowheads="1"/>
          </p:cNvSpPr>
          <p:nvPr/>
        </p:nvSpPr>
        <p:spPr bwMode="auto">
          <a:xfrm>
            <a:off x="1852936" y="2564904"/>
            <a:ext cx="8491537" cy="4001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xtLst/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kumimoji="0" lang="ru-RU" altLang="ru-RU" sz="20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2019-2020 учебный год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6366284" y="4156429"/>
            <a:ext cx="5346340" cy="2154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r>
              <a:rPr lang="ru-RU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Охват дополнительным образованием</a:t>
            </a:r>
          </a:p>
          <a:p>
            <a:pPr algn="ctr" eaLnBrk="0" hangingPunct="0"/>
            <a:endParaRPr lang="ru-RU" b="1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0" hangingPunct="0"/>
            <a:r>
              <a:rPr lang="ru-RU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47,2%</a:t>
            </a:r>
            <a:r>
              <a:rPr lang="ru-RU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      	 </a:t>
            </a:r>
            <a:r>
              <a:rPr lang="ru-RU" altLang="ru-RU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</a:t>
            </a:r>
            <a:r>
              <a:rPr lang="ru-RU" altLang="ru-RU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</a:p>
          <a:p>
            <a:pPr algn="ctr" eaLnBrk="0" hangingPunct="0"/>
            <a:endParaRPr lang="ru-RU" b="1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0" hangingPunct="0"/>
            <a:endParaRPr lang="ru-RU" sz="800" b="1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0" hangingPunct="0"/>
            <a:r>
              <a:rPr lang="ru-RU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25% обучающихся с ОВЗ из ДОУ и ОО являются участниками </a:t>
            </a:r>
            <a:r>
              <a:rPr lang="ru-RU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конкурсных мероприятий разного </a:t>
            </a:r>
            <a:r>
              <a:rPr lang="ru-RU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уровня</a:t>
            </a:r>
            <a:endParaRPr lang="ru-RU" b="1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Cemen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8754" y="4581128"/>
            <a:ext cx="837356" cy="443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99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Прямоугольник 109"/>
          <p:cNvSpPr/>
          <p:nvPr/>
        </p:nvSpPr>
        <p:spPr>
          <a:xfrm>
            <a:off x="6369051" y="4619625"/>
            <a:ext cx="4011613" cy="3937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bIns="0" anchor="ctr"/>
          <a:lstStyle>
            <a:lvl1pPr marL="285750" indent="-285750">
              <a:defRPr sz="1400" u="sng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1400" u="sng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1400" u="sng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1400" u="sng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1400" u="sng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u="sng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indent="0" algn="ctr" eaLnBrk="0" fontAlgn="base" hangingPunct="0">
              <a:lnSpc>
                <a:spcPts val="1400"/>
              </a:lnSpc>
              <a:spcBef>
                <a:spcPct val="0"/>
              </a:spcBef>
              <a:spcAft>
                <a:spcPts val="400"/>
              </a:spcAft>
              <a:defRPr/>
            </a:pPr>
            <a:endParaRPr lang="ru-RU" altLang="ru-RU" sz="1350" u="none" dirty="0">
              <a:solidFill>
                <a:srgbClr val="4F81BD">
                  <a:lumMod val="60000"/>
                  <a:lumOff val="40000"/>
                </a:srgbClr>
              </a:solidFill>
              <a:latin typeface="Calibri" pitchFamily="34" charset="0"/>
            </a:endParaRPr>
          </a:p>
        </p:txBody>
      </p:sp>
      <p:cxnSp>
        <p:nvCxnSpPr>
          <p:cNvPr id="34" name="Прямая соединительная линия 33"/>
          <p:cNvCxnSpPr/>
          <p:nvPr/>
        </p:nvCxnSpPr>
        <p:spPr>
          <a:xfrm>
            <a:off x="1897063" y="5060951"/>
            <a:ext cx="8355012" cy="28575"/>
          </a:xfrm>
          <a:prstGeom prst="line">
            <a:avLst/>
          </a:prstGeom>
          <a:ln>
            <a:noFill/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 flipH="1" flipV="1">
            <a:off x="6064250" y="3556001"/>
            <a:ext cx="31750" cy="2708275"/>
          </a:xfrm>
          <a:prstGeom prst="line">
            <a:avLst/>
          </a:prstGeom>
          <a:ln>
            <a:noFill/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Рисунок 1" descr="Логотип УО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1344" y="93248"/>
            <a:ext cx="923901" cy="70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" name="TextBox 44"/>
          <p:cNvSpPr txBox="1"/>
          <p:nvPr/>
        </p:nvSpPr>
        <p:spPr bwMode="auto">
          <a:xfrm>
            <a:off x="2250990" y="4787461"/>
            <a:ext cx="8237498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algn="ctr" eaLnBrk="0" hangingPunct="0"/>
            <a:r>
              <a:rPr lang="ru-RU" sz="20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Охват дополнительным образованием детей в возрасте от 5 до 18 лет</a:t>
            </a:r>
          </a:p>
          <a:p>
            <a:pPr algn="ctr" eaLnBrk="0" hangingPunct="0"/>
            <a:endParaRPr lang="ru-RU" sz="1000" b="1" dirty="0" smtClean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0" hangingPunct="0"/>
            <a:endParaRPr lang="ru-RU" sz="2000" b="1" dirty="0" smtClean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0" hangingPunct="0"/>
            <a:r>
              <a:rPr lang="ru-RU" sz="2000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60%</a:t>
            </a:r>
            <a:r>
              <a:rPr lang="ru-RU" sz="20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      	</a:t>
            </a:r>
            <a:r>
              <a:rPr lang="ru-RU" sz="2000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8</a:t>
            </a:r>
            <a:r>
              <a:rPr lang="ru-RU" altLang="ru-RU" sz="2000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ru-RU" altLang="ru-RU" sz="20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  <a:endParaRPr lang="ru-RU" sz="2000" b="1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91344" y="1052736"/>
            <a:ext cx="1173730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Внедрение целевой модели развития региональных систем дополнительного образования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991544" y="1484784"/>
            <a:ext cx="82089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20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ПФДО</a:t>
            </a:r>
          </a:p>
        </p:txBody>
      </p:sp>
      <p:sp>
        <p:nvSpPr>
          <p:cNvPr id="18" name="TextBox 17"/>
          <p:cNvSpPr txBox="1"/>
          <p:nvPr/>
        </p:nvSpPr>
        <p:spPr bwMode="auto">
          <a:xfrm>
            <a:off x="2971519" y="224584"/>
            <a:ext cx="6984776" cy="476726"/>
          </a:xfrm>
          <a:prstGeom prst="round2Diag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000066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/>
        </p:spPr>
        <p:txBody>
          <a:bodyPr wrap="square" rtlCol="0">
            <a:spAutoFit/>
          </a:bodyPr>
          <a:lstStyle/>
          <a:p>
            <a:pPr algn="ctr" eaLnBrk="0" hangingPunct="0"/>
            <a:r>
              <a:rPr lang="ru-RU" sz="2200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 «Успех </a:t>
            </a:r>
            <a:r>
              <a:rPr lang="ru-RU" sz="22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каждого </a:t>
            </a:r>
            <a:r>
              <a:rPr lang="ru-RU" sz="2200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ребенка»</a:t>
            </a:r>
            <a:endParaRPr lang="ru-RU" sz="2200" b="1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Cemen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6716" y="5433735"/>
            <a:ext cx="837356" cy="443537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43372" y="1916832"/>
            <a:ext cx="11305256" cy="25391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 eaLnBrk="0" hangingPunct="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Сертификаты получили 6850 человек</a:t>
            </a:r>
            <a:endParaRPr lang="ru-RU" b="1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 eaLnBrk="0" hangingPunct="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Используется </a:t>
            </a:r>
            <a:r>
              <a:rPr lang="ru-RU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4204 сертификата (60</a:t>
            </a:r>
            <a:r>
              <a:rPr lang="ru-RU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%)</a:t>
            </a:r>
            <a:endParaRPr lang="ru-RU" b="1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 eaLnBrk="0" hangingPunct="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</a:t>
            </a:r>
            <a:r>
              <a:rPr lang="ru-RU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обучающихся МОУДО «ЦДОД» и 3 обучающихся МОУДО «ДЭБЦ» стали обладателями Почетного знака «Юное дарование Томской области», 3 обучающихся МОУДО «ЦДОД» стали обладателями звания «Юный Лауреат премии Мэра города» в номинации «За высокие результаты в творческой деятельности</a:t>
            </a:r>
            <a:r>
              <a:rPr lang="ru-RU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b="1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 eaLnBrk="0" hangingPunct="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профессиональных конкурсах участвовало 39 педагогов учреждений дополнительного образования детей, 32 (82,5%) стали победителями и </a:t>
            </a:r>
            <a:r>
              <a:rPr lang="ru-RU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призёрами</a:t>
            </a:r>
            <a:endParaRPr lang="ru-RU" b="1" dirty="0">
              <a:solidFill>
                <a:srgbClr val="000066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55440" y="6228020"/>
            <a:ext cx="102971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r>
              <a:rPr lang="ru-RU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том числе по программам технической и естественно-научной направленностей не менее 25%</a:t>
            </a:r>
          </a:p>
        </p:txBody>
      </p:sp>
    </p:spTree>
    <p:extLst>
      <p:ext uri="{BB962C8B-B14F-4D97-AF65-F5344CB8AC3E}">
        <p14:creationId xmlns:p14="http://schemas.microsoft.com/office/powerpoint/2010/main" val="3975049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1" descr="Логотип УО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1344" y="93248"/>
            <a:ext cx="923901" cy="70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 bwMode="auto">
          <a:xfrm>
            <a:off x="2971519" y="224584"/>
            <a:ext cx="6984776" cy="476726"/>
          </a:xfrm>
          <a:prstGeom prst="round2Diag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000066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/>
        </p:spPr>
        <p:txBody>
          <a:bodyPr wrap="square" rtlCol="0">
            <a:spAutoFit/>
          </a:bodyPr>
          <a:lstStyle/>
          <a:p>
            <a:pPr algn="ctr" eaLnBrk="0" hangingPunct="0"/>
            <a:r>
              <a:rPr lang="ru-RU" sz="2200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 «Успех </a:t>
            </a:r>
            <a:r>
              <a:rPr lang="ru-RU" sz="22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каждого </a:t>
            </a:r>
            <a:r>
              <a:rPr lang="ru-RU" sz="2200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ребенка»</a:t>
            </a:r>
            <a:endParaRPr lang="ru-RU" sz="2200" b="1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335360" y="908720"/>
            <a:ext cx="4968552" cy="554461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00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700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551384" y="980728"/>
            <a:ext cx="4565696" cy="53091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00000"/>
              </a:lnSpc>
              <a:spcAft>
                <a:spcPts val="0"/>
              </a:spcAft>
            </a:pPr>
            <a:r>
              <a:rPr lang="ru-RU" altLang="ru-RU" sz="1700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</a:t>
            </a:r>
            <a:r>
              <a:rPr lang="ru-RU" altLang="ru-RU" sz="17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технического творчества </a:t>
            </a:r>
            <a:endParaRPr lang="ru-RU" altLang="ru-RU" sz="1700" b="1" dirty="0" smtClean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lnSpc>
                <a:spcPct val="100000"/>
              </a:lnSpc>
              <a:spcAft>
                <a:spcPts val="0"/>
              </a:spcAft>
            </a:pPr>
            <a:r>
              <a:rPr lang="ru-RU" altLang="ru-RU" sz="1700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altLang="ru-RU" sz="17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естественно-научного </a:t>
            </a:r>
            <a:r>
              <a:rPr lang="ru-RU" altLang="ru-RU" sz="1700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направления</a:t>
            </a:r>
          </a:p>
          <a:p>
            <a:pPr lvl="0" algn="ctr">
              <a:lnSpc>
                <a:spcPct val="100000"/>
              </a:lnSpc>
              <a:spcAft>
                <a:spcPts val="0"/>
              </a:spcAft>
            </a:pPr>
            <a:endParaRPr lang="ru-RU" sz="800" b="1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2563" lvl="0" indent="-182563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7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Урок «НТИ»</a:t>
            </a:r>
          </a:p>
          <a:p>
            <a:pPr marL="182563" lvl="0" indent="-182563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700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Межмуниципальный фестиваль </a:t>
            </a:r>
            <a:r>
              <a:rPr lang="ru-RU" sz="17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научно-технического творчества</a:t>
            </a:r>
          </a:p>
          <a:p>
            <a:pPr marL="182563" lvl="0" indent="-182563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7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Муниципальный этап Всероссийской олимпиады школьников</a:t>
            </a:r>
          </a:p>
          <a:p>
            <a:pPr marL="182563" lvl="0" indent="-182563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7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Региональный этап ВСОШ (экология, география, физика, биология, химия, математика)</a:t>
            </a:r>
          </a:p>
          <a:p>
            <a:pPr marL="182563" lvl="0" indent="-182563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7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Межмуниципальное образовательное событие «Сетевая научно-практическая конференция старшеклассников «Мир и я: стратегия открытий и преобразований»</a:t>
            </a:r>
          </a:p>
          <a:p>
            <a:pPr marL="182563" lvl="0" indent="-182563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7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Городская конференция исследовательских и проектных работ учащихся 5-7 </a:t>
            </a:r>
            <a:r>
              <a:rPr lang="ru-RU" sz="1700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классов</a:t>
            </a:r>
          </a:p>
          <a:p>
            <a:pPr lvl="0">
              <a:lnSpc>
                <a:spcPct val="100000"/>
              </a:lnSpc>
              <a:spcAft>
                <a:spcPts val="0"/>
              </a:spcAft>
            </a:pPr>
            <a:endParaRPr lang="ru-RU" sz="800" b="1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lnSpc>
                <a:spcPct val="100000"/>
              </a:lnSpc>
              <a:spcAft>
                <a:spcPts val="0"/>
              </a:spcAft>
            </a:pPr>
            <a:r>
              <a:rPr lang="ru-RU" sz="17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Задача: не менее 25% обучающихся вовлечены </a:t>
            </a:r>
            <a:r>
              <a:rPr lang="ru-RU" sz="1700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мероприятия</a:t>
            </a:r>
            <a:endParaRPr lang="ru-RU" sz="1700" dirty="0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5519936" y="908720"/>
            <a:ext cx="6336704" cy="288032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00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5709158" y="1014982"/>
            <a:ext cx="6003466" cy="29700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00000"/>
              </a:lnSpc>
              <a:spcAft>
                <a:spcPts val="0"/>
              </a:spcAft>
            </a:pPr>
            <a:r>
              <a:rPr lang="ru-RU" sz="17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Вовлечение детей в деятельность </a:t>
            </a:r>
            <a:endParaRPr lang="ru-RU" sz="1700" b="1" dirty="0" smtClean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lnSpc>
                <a:spcPct val="100000"/>
              </a:lnSpc>
              <a:spcAft>
                <a:spcPts val="0"/>
              </a:spcAft>
            </a:pPr>
            <a:r>
              <a:rPr lang="ru-RU" sz="1700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детско-юношеских </a:t>
            </a:r>
            <a:r>
              <a:rPr lang="ru-RU" sz="17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общественных </a:t>
            </a:r>
            <a:r>
              <a:rPr lang="ru-RU" sz="1700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объединений</a:t>
            </a:r>
          </a:p>
          <a:p>
            <a:pPr lvl="0" algn="ctr">
              <a:lnSpc>
                <a:spcPct val="100000"/>
              </a:lnSpc>
              <a:spcAft>
                <a:spcPts val="0"/>
              </a:spcAft>
            </a:pPr>
            <a:endParaRPr lang="ru-RU" sz="1700" b="1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2563" lvl="0" indent="-182563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7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Детская общественная организация юных журналистов (200 участников) </a:t>
            </a:r>
          </a:p>
          <a:p>
            <a:pPr marL="182563" lvl="0" indent="-182563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7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Клуб «Российское движение школьников» (24 участника)</a:t>
            </a:r>
          </a:p>
          <a:p>
            <a:pPr marL="182563" lvl="0" indent="-182563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7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ЮИД (88 участников)</a:t>
            </a:r>
          </a:p>
          <a:p>
            <a:pPr marL="182563" lvl="0" indent="-182563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7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Отряд Всероссийского детско-юношеского военно-патриотического общественного движения «</a:t>
            </a:r>
            <a:r>
              <a:rPr lang="ru-RU" sz="1700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Юнармия</a:t>
            </a:r>
            <a:r>
              <a:rPr lang="ru-RU" sz="17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(17 участников)</a:t>
            </a:r>
          </a:p>
          <a:p>
            <a:pPr lvl="0" algn="ctr">
              <a:lnSpc>
                <a:spcPct val="100000"/>
              </a:lnSpc>
              <a:spcAft>
                <a:spcPts val="0"/>
              </a:spcAft>
            </a:pPr>
            <a:endParaRPr lang="ru-RU" sz="1700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519936" y="3933056"/>
            <a:ext cx="6336704" cy="2676197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00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700879" y="4039319"/>
            <a:ext cx="6011745" cy="25699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00000"/>
              </a:lnSpc>
              <a:spcAft>
                <a:spcPts val="0"/>
              </a:spcAft>
            </a:pPr>
            <a:r>
              <a:rPr lang="ru-RU" sz="1700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</a:p>
          <a:p>
            <a:pPr marL="171450" lvl="0" indent="-171450" algn="just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ru-RU" sz="800" b="1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algn="just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700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рабочих программ воспитания и календарных планов</a:t>
            </a:r>
          </a:p>
          <a:p>
            <a:pPr marL="285750" lvl="0" indent="-285750" algn="just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700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в региональном проекте «Развитие патриотического воспитания детей Томской области»</a:t>
            </a:r>
          </a:p>
          <a:p>
            <a:pPr marL="285750" lvl="0" indent="-285750" algn="just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700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системы выявления и поддержки способностей и талантов у детей и молодежи, направленной на самоопределение и профессиональную ориентацию</a:t>
            </a:r>
            <a:endParaRPr lang="ru-RU" sz="1700" b="1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1" descr="Логотип УО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1344" y="97300"/>
            <a:ext cx="923901" cy="70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 bwMode="auto">
          <a:xfrm>
            <a:off x="3287688" y="228636"/>
            <a:ext cx="6984776" cy="476726"/>
          </a:xfrm>
          <a:prstGeom prst="round2Diag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000066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/>
        </p:spPr>
        <p:txBody>
          <a:bodyPr wrap="square" rtlCol="0">
            <a:spAutoFit/>
          </a:bodyPr>
          <a:lstStyle/>
          <a:p>
            <a:pPr algn="ctr" eaLnBrk="0" hangingPunct="0"/>
            <a:r>
              <a:rPr lang="ru-RU" sz="2200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 «Современная  школа»</a:t>
            </a:r>
            <a:endParaRPr lang="ru-RU" sz="2200" b="1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031634" y="2060848"/>
            <a:ext cx="429720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>
                <a:solidFill>
                  <a:srgbClr val="00006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Результаты </a:t>
            </a:r>
            <a:r>
              <a:rPr lang="ru-RU" sz="2000" b="1" dirty="0" smtClean="0">
                <a:solidFill>
                  <a:srgbClr val="00006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оценки по </a:t>
            </a:r>
            <a:r>
              <a:rPr lang="ru-RU" sz="2000" b="1" dirty="0">
                <a:solidFill>
                  <a:srgbClr val="00006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модели </a:t>
            </a:r>
            <a:r>
              <a:rPr lang="en-US" sz="2000" b="1" dirty="0">
                <a:solidFill>
                  <a:srgbClr val="00006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PISA</a:t>
            </a:r>
            <a:endParaRPr lang="ru-RU" sz="2000" b="1" dirty="0">
              <a:solidFill>
                <a:srgbClr val="000066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5225115"/>
              </p:ext>
            </p:extLst>
          </p:nvPr>
        </p:nvGraphicFramePr>
        <p:xfrm>
          <a:off x="263350" y="2492896"/>
          <a:ext cx="11665298" cy="371205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176465">
                  <a:extLst>
                    <a:ext uri="{9D8B030D-6E8A-4147-A177-3AD203B41FA5}">
                      <a16:colId xmlns:a16="http://schemas.microsoft.com/office/drawing/2014/main" val="4097712065"/>
                    </a:ext>
                  </a:extLst>
                </a:gridCol>
                <a:gridCol w="2304256">
                  <a:extLst>
                    <a:ext uri="{9D8B030D-6E8A-4147-A177-3AD203B41FA5}">
                      <a16:colId xmlns:a16="http://schemas.microsoft.com/office/drawing/2014/main" val="3444547946"/>
                    </a:ext>
                  </a:extLst>
                </a:gridCol>
                <a:gridCol w="2520280">
                  <a:extLst>
                    <a:ext uri="{9D8B030D-6E8A-4147-A177-3AD203B41FA5}">
                      <a16:colId xmlns:a16="http://schemas.microsoft.com/office/drawing/2014/main" val="1268471398"/>
                    </a:ext>
                  </a:extLst>
                </a:gridCol>
                <a:gridCol w="2664297">
                  <a:extLst>
                    <a:ext uri="{9D8B030D-6E8A-4147-A177-3AD203B41FA5}">
                      <a16:colId xmlns:a16="http://schemas.microsoft.com/office/drawing/2014/main" val="56518897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6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ОУ</a:t>
                      </a:r>
                      <a:endParaRPr lang="ru-RU" sz="1800" dirty="0">
                        <a:solidFill>
                          <a:srgbClr val="000066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6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Читательская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6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грамотность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6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балл</a:t>
                      </a:r>
                      <a:endParaRPr lang="ru-RU" sz="1800" dirty="0">
                        <a:solidFill>
                          <a:srgbClr val="000066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6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Математическая грамотность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6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балл</a:t>
                      </a:r>
                      <a:endParaRPr lang="ru-RU" sz="1800" dirty="0">
                        <a:solidFill>
                          <a:srgbClr val="000066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6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Естественнонаучная грамотность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6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балл</a:t>
                      </a:r>
                      <a:endParaRPr lang="ru-RU" sz="1800" dirty="0">
                        <a:solidFill>
                          <a:srgbClr val="000066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9806646"/>
                  </a:ext>
                </a:extLst>
              </a:tr>
              <a:tr h="533760">
                <a:tc>
                  <a:txBody>
                    <a:bodyPr/>
                    <a:lstStyle/>
                    <a:p>
                      <a:pPr marL="0" indent="182563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6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МОУ «СОШ </a:t>
                      </a:r>
                      <a:r>
                        <a:rPr lang="ru-RU" sz="1800" dirty="0" smtClean="0">
                          <a:solidFill>
                            <a:srgbClr val="00006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2</a:t>
                      </a:r>
                      <a:r>
                        <a:rPr lang="ru-RU" sz="1800" dirty="0">
                          <a:solidFill>
                            <a:srgbClr val="00006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lang="ru-RU" sz="1800" dirty="0">
                        <a:solidFill>
                          <a:srgbClr val="000066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6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480</a:t>
                      </a:r>
                      <a:endParaRPr lang="ru-RU" sz="1800" b="1" dirty="0">
                        <a:solidFill>
                          <a:srgbClr val="000066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6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540</a:t>
                      </a:r>
                      <a:endParaRPr lang="ru-RU" sz="1800" b="1">
                        <a:solidFill>
                          <a:srgbClr val="000066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6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514</a:t>
                      </a:r>
                      <a:endParaRPr lang="ru-RU" sz="1800" b="1" dirty="0">
                        <a:solidFill>
                          <a:srgbClr val="000066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5558229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marL="0" indent="182563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6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МОУ «СОШ </a:t>
                      </a:r>
                      <a:r>
                        <a:rPr lang="ru-RU" sz="1800" dirty="0" smtClean="0">
                          <a:solidFill>
                            <a:srgbClr val="00006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4</a:t>
                      </a:r>
                      <a:r>
                        <a:rPr lang="ru-RU" sz="1800" dirty="0">
                          <a:solidFill>
                            <a:srgbClr val="00006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lang="ru-RU" sz="1800" dirty="0">
                        <a:solidFill>
                          <a:srgbClr val="000066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6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507</a:t>
                      </a:r>
                      <a:endParaRPr lang="ru-RU" sz="1800" b="1" dirty="0">
                        <a:solidFill>
                          <a:srgbClr val="000066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6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479</a:t>
                      </a:r>
                      <a:endParaRPr lang="ru-RU" sz="1800" b="1" dirty="0">
                        <a:solidFill>
                          <a:srgbClr val="000066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6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480</a:t>
                      </a:r>
                      <a:endParaRPr lang="ru-RU" sz="1800" b="1">
                        <a:solidFill>
                          <a:srgbClr val="000066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75171281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marL="0" indent="182563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6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МОУ «СОШ </a:t>
                      </a:r>
                      <a:r>
                        <a:rPr lang="ru-RU" sz="1800" dirty="0" smtClean="0">
                          <a:solidFill>
                            <a:srgbClr val="00006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5</a:t>
                      </a:r>
                      <a:r>
                        <a:rPr lang="ru-RU" sz="1800" dirty="0">
                          <a:solidFill>
                            <a:srgbClr val="00006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lang="ru-RU" sz="1800" dirty="0">
                        <a:solidFill>
                          <a:srgbClr val="000066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6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525</a:t>
                      </a:r>
                      <a:endParaRPr lang="ru-RU" sz="1800" b="1">
                        <a:solidFill>
                          <a:srgbClr val="000066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6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506</a:t>
                      </a:r>
                      <a:endParaRPr lang="ru-RU" sz="1800" b="1" dirty="0">
                        <a:solidFill>
                          <a:srgbClr val="000066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6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511</a:t>
                      </a:r>
                      <a:endParaRPr lang="ru-RU" sz="1800" b="1">
                        <a:solidFill>
                          <a:srgbClr val="000066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34487095"/>
                  </a:ext>
                </a:extLst>
              </a:tr>
              <a:tr h="447181">
                <a:tc>
                  <a:txBody>
                    <a:bodyPr/>
                    <a:lstStyle/>
                    <a:p>
                      <a:pPr marL="0" indent="182563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6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МОУ «СОШ </a:t>
                      </a:r>
                      <a:r>
                        <a:rPr lang="ru-RU" sz="1800" dirty="0" smtClean="0">
                          <a:solidFill>
                            <a:srgbClr val="00006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7</a:t>
                      </a:r>
                      <a:r>
                        <a:rPr lang="ru-RU" sz="1800" dirty="0">
                          <a:solidFill>
                            <a:srgbClr val="00006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lang="ru-RU" sz="1800" dirty="0">
                        <a:solidFill>
                          <a:srgbClr val="000066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6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582</a:t>
                      </a:r>
                      <a:endParaRPr lang="ru-RU" sz="1800" b="1">
                        <a:solidFill>
                          <a:srgbClr val="000066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6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556</a:t>
                      </a:r>
                      <a:endParaRPr lang="ru-RU" sz="1800" b="1" dirty="0">
                        <a:solidFill>
                          <a:srgbClr val="000066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6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538</a:t>
                      </a:r>
                      <a:endParaRPr lang="ru-RU" sz="1800" b="1">
                        <a:solidFill>
                          <a:srgbClr val="000066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69284529"/>
                  </a:ext>
                </a:extLst>
              </a:tr>
              <a:tr h="41046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6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Средний балл </a:t>
                      </a:r>
                      <a:r>
                        <a:rPr lang="ru-RU" sz="1800" dirty="0" smtClean="0">
                          <a:solidFill>
                            <a:srgbClr val="00006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Томская </a:t>
                      </a:r>
                      <a:r>
                        <a:rPr lang="ru-RU" sz="1800" dirty="0">
                          <a:solidFill>
                            <a:srgbClr val="00006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область</a:t>
                      </a:r>
                      <a:endParaRPr lang="ru-RU" sz="1800" dirty="0">
                        <a:solidFill>
                          <a:srgbClr val="000066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6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499</a:t>
                      </a:r>
                      <a:endParaRPr lang="ru-RU" sz="1800" b="1">
                        <a:solidFill>
                          <a:srgbClr val="000066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6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487</a:t>
                      </a:r>
                      <a:endParaRPr lang="ru-RU" sz="1800" b="1">
                        <a:solidFill>
                          <a:srgbClr val="000066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6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483</a:t>
                      </a:r>
                      <a:endParaRPr lang="ru-RU" sz="1800" b="1" dirty="0">
                        <a:solidFill>
                          <a:srgbClr val="000066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38356300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6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Средний </a:t>
                      </a:r>
                      <a:r>
                        <a:rPr lang="ru-RU" sz="1800" dirty="0" smtClean="0">
                          <a:solidFill>
                            <a:srgbClr val="00006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балл  </a:t>
                      </a:r>
                      <a:r>
                        <a:rPr lang="ru-RU" sz="1800" dirty="0">
                          <a:solidFill>
                            <a:srgbClr val="00006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Россия</a:t>
                      </a:r>
                      <a:endParaRPr lang="ru-RU" sz="1800" dirty="0">
                        <a:solidFill>
                          <a:srgbClr val="000066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6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488</a:t>
                      </a:r>
                      <a:endParaRPr lang="ru-RU" sz="1800" b="1" dirty="0">
                        <a:solidFill>
                          <a:srgbClr val="000066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6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483</a:t>
                      </a:r>
                      <a:endParaRPr lang="ru-RU" sz="1800" b="1">
                        <a:solidFill>
                          <a:srgbClr val="000066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6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479</a:t>
                      </a:r>
                      <a:endParaRPr lang="ru-RU" sz="1800" b="1" dirty="0">
                        <a:solidFill>
                          <a:srgbClr val="000066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2430038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 bwMode="auto">
          <a:xfrm>
            <a:off x="263352" y="876489"/>
            <a:ext cx="11737304" cy="1400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indent="363538" algn="just">
              <a:defRPr/>
            </a:pPr>
            <a:r>
              <a:rPr lang="ru-RU" sz="17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 вхождение Российской Федерации к 2024 году в число 10 ведущих стран мира по качеству общего образования посредством обновления содержания и технологий преподавания общеобразовательных программ, вовлечения всех участников системы образования (обучающиеся, педагоги, родители, работодатели и представители общественных объединений) в развитие системы общего образования, а также за счет обновления материально-технической базы </a:t>
            </a:r>
          </a:p>
        </p:txBody>
      </p:sp>
      <p:sp>
        <p:nvSpPr>
          <p:cNvPr id="5" name="TextBox 4"/>
          <p:cNvSpPr txBox="1"/>
          <p:nvPr/>
        </p:nvSpPr>
        <p:spPr bwMode="auto">
          <a:xfrm>
            <a:off x="407368" y="6381328"/>
            <a:ext cx="1144927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algn="ctr" eaLnBrk="0" hangingPunct="0"/>
            <a:r>
              <a:rPr lang="ru-RU" sz="2000" b="1" u="none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проект «500 +»</a:t>
            </a:r>
          </a:p>
        </p:txBody>
      </p:sp>
    </p:spTree>
    <p:extLst>
      <p:ext uri="{BB962C8B-B14F-4D97-AF65-F5344CB8AC3E}">
        <p14:creationId xmlns:p14="http://schemas.microsoft.com/office/powerpoint/2010/main" val="3073430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1" descr="Логотип УО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4199" y="125742"/>
            <a:ext cx="923901" cy="70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8304674"/>
              </p:ext>
            </p:extLst>
          </p:nvPr>
        </p:nvGraphicFramePr>
        <p:xfrm>
          <a:off x="551384" y="3079793"/>
          <a:ext cx="5724636" cy="3683235"/>
        </p:xfrm>
        <a:graphic>
          <a:graphicData uri="http://schemas.openxmlformats.org/drawingml/2006/table">
            <a:tbl>
              <a:tblPr firstRow="1" firstCol="1" bandRow="1">
                <a:tableStyleId>{BC89EF96-8CEA-46FF-86C4-4CE0E7609802}</a:tableStyleId>
              </a:tblPr>
              <a:tblGrid>
                <a:gridCol w="1659829">
                  <a:extLst>
                    <a:ext uri="{9D8B030D-6E8A-4147-A177-3AD203B41FA5}">
                      <a16:colId xmlns:a16="http://schemas.microsoft.com/office/drawing/2014/main" val="308780968"/>
                    </a:ext>
                  </a:extLst>
                </a:gridCol>
                <a:gridCol w="825868">
                  <a:extLst>
                    <a:ext uri="{9D8B030D-6E8A-4147-A177-3AD203B41FA5}">
                      <a16:colId xmlns:a16="http://schemas.microsoft.com/office/drawing/2014/main" val="3938259003"/>
                    </a:ext>
                  </a:extLst>
                </a:gridCol>
                <a:gridCol w="753242">
                  <a:extLst>
                    <a:ext uri="{9D8B030D-6E8A-4147-A177-3AD203B41FA5}">
                      <a16:colId xmlns:a16="http://schemas.microsoft.com/office/drawing/2014/main" val="3870198973"/>
                    </a:ext>
                  </a:extLst>
                </a:gridCol>
                <a:gridCol w="828565">
                  <a:extLst>
                    <a:ext uri="{9D8B030D-6E8A-4147-A177-3AD203B41FA5}">
                      <a16:colId xmlns:a16="http://schemas.microsoft.com/office/drawing/2014/main" val="107312378"/>
                    </a:ext>
                  </a:extLst>
                </a:gridCol>
                <a:gridCol w="829040">
                  <a:extLst>
                    <a:ext uri="{9D8B030D-6E8A-4147-A177-3AD203B41FA5}">
                      <a16:colId xmlns:a16="http://schemas.microsoft.com/office/drawing/2014/main" val="2539559576"/>
                    </a:ext>
                  </a:extLst>
                </a:gridCol>
                <a:gridCol w="828092">
                  <a:extLst>
                    <a:ext uri="{9D8B030D-6E8A-4147-A177-3AD203B41FA5}">
                      <a16:colId xmlns:a16="http://schemas.microsoft.com/office/drawing/2014/main" val="3022720823"/>
                    </a:ext>
                  </a:extLst>
                </a:gridCol>
              </a:tblGrid>
              <a:tr h="513530">
                <a:tc gridSpan="6"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 smtClean="0">
                          <a:solidFill>
                            <a:srgbClr val="00006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Участники ЕГЭ, набравшие от 81 до 100 тестовых баллов  по двум и более предметам</a:t>
                      </a:r>
                      <a:endParaRPr lang="ru-RU" sz="1600" dirty="0">
                        <a:solidFill>
                          <a:srgbClr val="000066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74648419"/>
                  </a:ext>
                </a:extLst>
              </a:tr>
              <a:tr h="56168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6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УО</a:t>
                      </a:r>
                      <a:endParaRPr lang="ru-RU" sz="1600" b="1" dirty="0">
                        <a:solidFill>
                          <a:srgbClr val="000066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6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2015-2016 </a:t>
                      </a:r>
                      <a:endParaRPr lang="ru-RU" sz="1600" b="1" dirty="0">
                        <a:solidFill>
                          <a:srgbClr val="000066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6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2016-2017 </a:t>
                      </a:r>
                      <a:endParaRPr lang="ru-RU" sz="1600" b="1" dirty="0">
                        <a:solidFill>
                          <a:srgbClr val="000066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6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2017-2018</a:t>
                      </a:r>
                      <a:endParaRPr lang="ru-RU" sz="1600" b="1" dirty="0">
                        <a:solidFill>
                          <a:srgbClr val="000066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2018-2019</a:t>
                      </a:r>
                      <a:endParaRPr lang="ru-RU" sz="1600" b="1" dirty="0">
                        <a:solidFill>
                          <a:srgbClr val="000066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2019-2020</a:t>
                      </a:r>
                      <a:endParaRPr lang="ru-RU" sz="1600" b="1" dirty="0">
                        <a:solidFill>
                          <a:srgbClr val="000066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133030"/>
                  </a:ext>
                </a:extLst>
              </a:tr>
              <a:tr h="32496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6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Гимназия № 1</a:t>
                      </a:r>
                      <a:endParaRPr lang="ru-RU" sz="1600" b="1" dirty="0">
                        <a:solidFill>
                          <a:srgbClr val="000066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6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600" b="1" dirty="0">
                        <a:solidFill>
                          <a:srgbClr val="000066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6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600" b="1" dirty="0">
                        <a:solidFill>
                          <a:srgbClr val="000066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6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600" b="1" dirty="0">
                        <a:solidFill>
                          <a:srgbClr val="000066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 b="1" dirty="0">
                        <a:solidFill>
                          <a:srgbClr val="000066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66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600" dirty="0">
                        <a:solidFill>
                          <a:srgbClr val="00006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773422"/>
                  </a:ext>
                </a:extLst>
              </a:tr>
              <a:tr h="32496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6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СОШ № 2</a:t>
                      </a:r>
                      <a:endParaRPr lang="ru-RU" sz="1600" b="1" dirty="0">
                        <a:solidFill>
                          <a:srgbClr val="000066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6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600" b="1" dirty="0">
                        <a:solidFill>
                          <a:srgbClr val="000066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6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600" b="1" dirty="0">
                        <a:solidFill>
                          <a:srgbClr val="000066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6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600" b="1" dirty="0">
                        <a:solidFill>
                          <a:srgbClr val="000066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600" b="1" dirty="0">
                        <a:solidFill>
                          <a:srgbClr val="000066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66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600" dirty="0">
                        <a:solidFill>
                          <a:srgbClr val="00006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8629389"/>
                  </a:ext>
                </a:extLst>
              </a:tr>
              <a:tr h="32496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6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СОШ № 3</a:t>
                      </a:r>
                      <a:endParaRPr lang="ru-RU" sz="1600" b="1" dirty="0">
                        <a:solidFill>
                          <a:srgbClr val="000066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6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 b="1">
                        <a:solidFill>
                          <a:srgbClr val="000066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6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 b="1" dirty="0">
                        <a:solidFill>
                          <a:srgbClr val="000066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6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 b="1" dirty="0">
                        <a:solidFill>
                          <a:srgbClr val="000066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600" b="1" dirty="0">
                        <a:solidFill>
                          <a:srgbClr val="000066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66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600" dirty="0">
                        <a:solidFill>
                          <a:srgbClr val="00006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6599403"/>
                  </a:ext>
                </a:extLst>
              </a:tr>
              <a:tr h="32496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6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СОШ № 4</a:t>
                      </a:r>
                      <a:endParaRPr lang="ru-RU" sz="1600" b="1" dirty="0">
                        <a:solidFill>
                          <a:srgbClr val="000066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6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 b="1" dirty="0">
                        <a:solidFill>
                          <a:srgbClr val="000066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6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600" b="1" dirty="0">
                        <a:solidFill>
                          <a:srgbClr val="000066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6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600" b="1" dirty="0">
                        <a:solidFill>
                          <a:srgbClr val="000066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600" b="1" dirty="0">
                        <a:solidFill>
                          <a:srgbClr val="000066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66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600" dirty="0">
                        <a:solidFill>
                          <a:srgbClr val="00006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2645603"/>
                  </a:ext>
                </a:extLst>
              </a:tr>
              <a:tr h="32496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6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СОШ № 5</a:t>
                      </a:r>
                      <a:endParaRPr lang="ru-RU" sz="1600" b="1" dirty="0">
                        <a:solidFill>
                          <a:srgbClr val="000066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6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600" b="1" dirty="0">
                        <a:solidFill>
                          <a:srgbClr val="000066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6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600" b="1" dirty="0">
                        <a:solidFill>
                          <a:srgbClr val="000066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6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600" b="1" dirty="0">
                        <a:solidFill>
                          <a:srgbClr val="000066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600" b="1" dirty="0">
                        <a:solidFill>
                          <a:srgbClr val="000066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66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 dirty="0">
                        <a:solidFill>
                          <a:srgbClr val="00006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3947381"/>
                  </a:ext>
                </a:extLst>
              </a:tr>
              <a:tr h="32496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6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СОШ № 6</a:t>
                      </a:r>
                      <a:endParaRPr lang="ru-RU" sz="1600" b="1" dirty="0">
                        <a:solidFill>
                          <a:srgbClr val="000066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6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600" b="1">
                        <a:solidFill>
                          <a:srgbClr val="000066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6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600" b="1" dirty="0">
                        <a:solidFill>
                          <a:srgbClr val="000066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6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 b="1" dirty="0">
                        <a:solidFill>
                          <a:srgbClr val="000066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600" b="1" dirty="0">
                        <a:solidFill>
                          <a:srgbClr val="000066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66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600" dirty="0">
                        <a:solidFill>
                          <a:srgbClr val="00006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7055198"/>
                  </a:ext>
                </a:extLst>
              </a:tr>
              <a:tr h="32496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6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СОШ № 7</a:t>
                      </a:r>
                      <a:endParaRPr lang="ru-RU" sz="1600" b="1" dirty="0">
                        <a:solidFill>
                          <a:srgbClr val="000066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6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600" b="1">
                        <a:solidFill>
                          <a:srgbClr val="000066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6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600" b="1">
                        <a:solidFill>
                          <a:srgbClr val="000066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6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600" b="1" dirty="0">
                        <a:solidFill>
                          <a:srgbClr val="000066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600" b="1" dirty="0">
                        <a:solidFill>
                          <a:srgbClr val="000066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66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600" dirty="0">
                        <a:solidFill>
                          <a:srgbClr val="00006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369361"/>
                  </a:ext>
                </a:extLst>
              </a:tr>
              <a:tr h="32496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6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Итого:</a:t>
                      </a:r>
                      <a:endParaRPr lang="ru-RU" sz="1600" b="1" dirty="0">
                        <a:solidFill>
                          <a:srgbClr val="000066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6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600" b="1" dirty="0">
                        <a:solidFill>
                          <a:srgbClr val="000066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6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600" b="1" dirty="0">
                        <a:solidFill>
                          <a:srgbClr val="000066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6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ru-RU" sz="1600" b="1" dirty="0">
                        <a:solidFill>
                          <a:srgbClr val="000066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1600" b="1" dirty="0">
                        <a:solidFill>
                          <a:srgbClr val="000066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66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1600" dirty="0">
                        <a:solidFill>
                          <a:srgbClr val="000066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2728570"/>
                  </a:ext>
                </a:extLst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9948039"/>
              </p:ext>
            </p:extLst>
          </p:nvPr>
        </p:nvGraphicFramePr>
        <p:xfrm>
          <a:off x="6744073" y="3071809"/>
          <a:ext cx="5232787" cy="3669556"/>
        </p:xfrm>
        <a:graphic>
          <a:graphicData uri="http://schemas.openxmlformats.org/drawingml/2006/table">
            <a:tbl>
              <a:tblPr firstRow="1" firstCol="1" bandRow="1"/>
              <a:tblGrid>
                <a:gridCol w="2616045">
                  <a:extLst>
                    <a:ext uri="{9D8B030D-6E8A-4147-A177-3AD203B41FA5}">
                      <a16:colId xmlns:a16="http://schemas.microsoft.com/office/drawing/2014/main" val="2134907654"/>
                    </a:ext>
                  </a:extLst>
                </a:gridCol>
                <a:gridCol w="2616742">
                  <a:extLst>
                    <a:ext uri="{9D8B030D-6E8A-4147-A177-3AD203B41FA5}">
                      <a16:colId xmlns:a16="http://schemas.microsoft.com/office/drawing/2014/main" val="4017906686"/>
                    </a:ext>
                  </a:extLst>
                </a:gridCol>
              </a:tblGrid>
              <a:tr h="1380624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66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600" b="1" dirty="0" smtClean="0">
                          <a:solidFill>
                            <a:srgbClr val="000066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Количество </a:t>
                      </a:r>
                      <a:r>
                        <a:rPr lang="ru-RU" sz="1600" b="1" dirty="0">
                          <a:solidFill>
                            <a:srgbClr val="000066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участников </a:t>
                      </a:r>
                      <a:r>
                        <a:rPr lang="ru-RU" sz="1600" b="1" dirty="0" smtClean="0">
                          <a:solidFill>
                            <a:srgbClr val="000066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ЕГЭ, </a:t>
                      </a:r>
                      <a:r>
                        <a:rPr lang="ru-RU" sz="1600" b="1" dirty="0">
                          <a:solidFill>
                            <a:srgbClr val="000066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набравших </a:t>
                      </a:r>
                      <a:endParaRPr lang="ru-RU" sz="1600" b="1" dirty="0" smtClean="0">
                        <a:solidFill>
                          <a:srgbClr val="000066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0066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от </a:t>
                      </a:r>
                      <a:r>
                        <a:rPr lang="ru-RU" sz="1600" b="1" dirty="0">
                          <a:solidFill>
                            <a:srgbClr val="000066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81 до 100 тестовых </a:t>
                      </a:r>
                      <a:r>
                        <a:rPr lang="ru-RU" sz="1600" b="1" dirty="0" smtClean="0">
                          <a:solidFill>
                            <a:srgbClr val="000066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баллов</a:t>
                      </a:r>
                      <a:endParaRPr lang="ru-RU" sz="1600" dirty="0">
                        <a:solidFill>
                          <a:srgbClr val="000066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7745118"/>
                  </a:ext>
                </a:extLst>
              </a:tr>
              <a:tr h="56703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66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2017 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solidFill>
                            <a:srgbClr val="000066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60</a:t>
                      </a:r>
                      <a:r>
                        <a:rPr lang="ru-RU" sz="1600" b="1" kern="1200" baseline="0" dirty="0" smtClean="0">
                          <a:solidFill>
                            <a:srgbClr val="000066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чел. (18,5%)</a:t>
                      </a:r>
                      <a:endParaRPr lang="ru-RU" sz="1600" b="1" kern="1200" dirty="0">
                        <a:solidFill>
                          <a:srgbClr val="000066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21797631"/>
                  </a:ext>
                </a:extLst>
              </a:tr>
              <a:tr h="58345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66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2018 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66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64 чел. (21%)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82600530"/>
                  </a:ext>
                </a:extLst>
              </a:tr>
              <a:tr h="611915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 год</a:t>
                      </a:r>
                      <a:endParaRPr lang="ru-RU" sz="1600" b="1" dirty="0">
                        <a:solidFill>
                          <a:srgbClr val="000066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 чел. (17,5%)</a:t>
                      </a:r>
                      <a:endParaRPr lang="ru-RU" sz="1600" b="1" dirty="0">
                        <a:solidFill>
                          <a:srgbClr val="000066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26889001"/>
                  </a:ext>
                </a:extLst>
              </a:tr>
              <a:tr h="526531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год</a:t>
                      </a:r>
                      <a:endParaRPr lang="ru-RU" sz="1600" b="1" dirty="0">
                        <a:solidFill>
                          <a:srgbClr val="000066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0066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 чел. (26,3%)</a:t>
                      </a:r>
                      <a:endParaRPr lang="ru-RU" sz="1600" b="1" dirty="0">
                        <a:solidFill>
                          <a:srgbClr val="000066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1537275"/>
                  </a:ext>
                </a:extLst>
              </a:tr>
            </a:tbl>
          </a:graphicData>
        </a:graphic>
      </p:graphicFrame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921157" y="159225"/>
            <a:ext cx="1055703" cy="517765"/>
          </a:xfrm>
          <a:prstGeom prst="rect">
            <a:avLst/>
          </a:prstGeom>
        </p:spPr>
      </p:pic>
      <p:sp>
        <p:nvSpPr>
          <p:cNvPr id="9" name="Скругленный прямоугольник 8"/>
          <p:cNvSpPr/>
          <p:nvPr/>
        </p:nvSpPr>
        <p:spPr>
          <a:xfrm>
            <a:off x="551385" y="1847438"/>
            <a:ext cx="11425476" cy="115293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00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Исаева </a:t>
            </a:r>
            <a:r>
              <a:rPr lang="ru-RU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Карина, учащаяся 11 «А» класса МОУ «Гимназия </a:t>
            </a:r>
            <a:r>
              <a:rPr lang="ru-RU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 1» – 100 баллов по истории</a:t>
            </a:r>
          </a:p>
          <a:p>
            <a:r>
              <a:rPr lang="ru-RU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Шесть выпускников из Гимназии № 1 (4 чел.),  СОШ № 3 (1 чел.), СОШ № 7 (1 чел.) набрали более 80 баллов по трем предметам</a:t>
            </a:r>
            <a:endParaRPr lang="ru-RU" b="1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207568" y="620688"/>
            <a:ext cx="8352928" cy="64698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0066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endParaRPr lang="ru-RU" sz="3200" b="1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423592" y="724634"/>
            <a:ext cx="79208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Получили аттестаты 325 выпускников 11 (12) классов</a:t>
            </a:r>
            <a:endParaRPr lang="ru-RU" sz="2000" b="1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 bwMode="auto">
          <a:xfrm>
            <a:off x="2999656" y="38746"/>
            <a:ext cx="6984776" cy="476726"/>
          </a:xfrm>
          <a:prstGeom prst="round2Diag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000066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/>
        </p:spPr>
        <p:txBody>
          <a:bodyPr wrap="square" rtlCol="0" anchor="ctr">
            <a:spAutoFit/>
          </a:bodyPr>
          <a:lstStyle/>
          <a:p>
            <a:pPr algn="ctr" eaLnBrk="0" hangingPunct="0"/>
            <a:r>
              <a:rPr lang="ru-RU" sz="2200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 «Современная  школа»</a:t>
            </a:r>
            <a:endParaRPr lang="ru-RU" sz="2200" b="1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423592" y="1372706"/>
            <a:ext cx="79208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ЕГЭ</a:t>
            </a:r>
            <a:endParaRPr lang="ru-RU" sz="2000" b="1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6821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SECTOMILLISECCONVERTED" val="1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56&quot;/&gt;&lt;/object&gt;&lt;object type=&quot;3&quot; unique_id=&quot;10005&quot;&gt;&lt;property id=&quot;20148&quot; value=&quot;5&quot;/&gt;&lt;property id=&quot;20300&quot; value=&quot;Slide 2&quot;/&gt;&lt;property id=&quot;20307&quot; value=&quot;257&quot;/&gt;&lt;/object&gt;&lt;/object&gt;&lt;/object&gt;&lt;/database&gt;"/>
</p:tagLst>
</file>

<file path=ppt/theme/theme1.xml><?xml version="1.0" encoding="utf-8"?>
<a:theme xmlns:a="http://schemas.openxmlformats.org/drawingml/2006/main" name="4-2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 bwMode="auto">
        <a:noFill/>
        <a:ln>
          <a:noFill/>
        </a:ln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a:spPr>
      <a:bodyPr>
        <a:spAutoFit/>
      </a:bodyPr>
      <a:lstStyle>
        <a:defPPr eaLnBrk="0" hangingPunct="0">
          <a:defRPr sz="2600" b="1" u="none" dirty="0" smtClean="0">
            <a:solidFill>
              <a:schemeClr val="accent1">
                <a:lumMod val="75000"/>
              </a:schemeClr>
            </a:solidFill>
            <a:latin typeface="Calibri" pitchFamily="34" charset="0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 bwMode="auto">
        <a:noFill/>
        <a:ln>
          <a:noFill/>
        </a:ln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a:spPr>
      <a:bodyPr>
        <a:spAutoFit/>
      </a:bodyPr>
      <a:lstStyle>
        <a:defPPr eaLnBrk="0" hangingPunct="0">
          <a:defRPr sz="2600" b="1" u="none" dirty="0" smtClean="0">
            <a:solidFill>
              <a:schemeClr val="accent1">
                <a:lumMod val="75000"/>
              </a:schemeClr>
            </a:solidFill>
            <a:latin typeface="Calibri" pitchFamily="34" charset="0"/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 bwMode="auto">
        <a:noFill/>
        <a:ln>
          <a:noFill/>
        </a:ln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a:spPr>
      <a:bodyPr>
        <a:spAutoFit/>
      </a:bodyPr>
      <a:lstStyle>
        <a:defPPr eaLnBrk="0" hangingPunct="0">
          <a:defRPr sz="2600" b="1" u="none" dirty="0" smtClean="0">
            <a:solidFill>
              <a:schemeClr val="accent1">
                <a:lumMod val="75000"/>
              </a:schemeClr>
            </a:solidFill>
            <a:latin typeface="Calibri" pitchFamily="34" charset="0"/>
          </a:defRPr>
        </a:defPPr>
      </a:lstStyle>
    </a:txDef>
  </a:objectDefaults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4-2</Template>
  <TotalTime>7600</TotalTime>
  <Words>1908</Words>
  <Application>Microsoft Office PowerPoint</Application>
  <PresentationFormat>Широкоэкранный</PresentationFormat>
  <Paragraphs>238</Paragraphs>
  <Slides>13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4</vt:i4>
      </vt:variant>
      <vt:variant>
        <vt:lpstr>Заголовки слайдов</vt:lpstr>
      </vt:variant>
      <vt:variant>
        <vt:i4>13</vt:i4>
      </vt:variant>
    </vt:vector>
  </HeadingPairs>
  <TitlesOfParts>
    <vt:vector size="21" baseType="lpstr">
      <vt:lpstr>Arial</vt:lpstr>
      <vt:lpstr>Calibri</vt:lpstr>
      <vt:lpstr>Sitka Small</vt:lpstr>
      <vt:lpstr>Times New Roman</vt:lpstr>
      <vt:lpstr>4-2</vt:lpstr>
      <vt:lpstr>Тема Office</vt:lpstr>
      <vt:lpstr>1_Тема Office</vt:lpstr>
      <vt:lpstr>2_Тема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Чучалина Наталья Валерьевна</dc:creator>
  <dc:description>http://aida.ucoz.ru</dc:description>
  <cp:lastModifiedBy>Ременюк Елена Михайловна</cp:lastModifiedBy>
  <cp:revision>566</cp:revision>
  <cp:lastPrinted>2018-08-27T07:59:18Z</cp:lastPrinted>
  <dcterms:created xsi:type="dcterms:W3CDTF">2014-08-26T03:41:33Z</dcterms:created>
  <dcterms:modified xsi:type="dcterms:W3CDTF">2020-08-25T08:21:28Z</dcterms:modified>
</cp:coreProperties>
</file>