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58" r:id="rId3"/>
    <p:sldId id="270" r:id="rId4"/>
    <p:sldId id="269" r:id="rId5"/>
    <p:sldId id="271" r:id="rId6"/>
    <p:sldId id="274" r:id="rId7"/>
    <p:sldId id="275" r:id="rId8"/>
    <p:sldId id="273" r:id="rId9"/>
    <p:sldId id="276" r:id="rId10"/>
    <p:sldId id="272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95A23"/>
    <a:srgbClr val="417066"/>
    <a:srgbClr val="BFD94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2" autoAdjust="0"/>
    <p:restoredTop sz="94660"/>
  </p:normalViewPr>
  <p:slideViewPr>
    <p:cSldViewPr snapToGrid="0">
      <p:cViewPr varScale="1">
        <p:scale>
          <a:sx n="62" d="100"/>
          <a:sy n="62" d="100"/>
        </p:scale>
        <p:origin x="72" y="42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t>12/14/2020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t>12/14/2020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0573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t>12/14/2020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t>12/14/2020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1" y="1709738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1" y="4589463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t>12/14/2020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376672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05728" y="1600200"/>
            <a:ext cx="5376672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t>12/14/2020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t>12/14/2020</a:t>
            </a:fld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t>12/14/2020</a:t>
            </a:fld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t>12/14/2020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t>12/14/2020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t>12/14/2020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3">
            <a:alphaModFix amt="58000"/>
          </a:blip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025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t>Click to edit Master title style</a:t>
            </a:r>
          </a:p>
        </p:txBody>
      </p:sp>
      <p:sp>
        <p:nvSpPr>
          <p:cNvPr id="1027" name="Замещающий текст 1026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t>Click to edit Master text styles</a:t>
            </a:r>
          </a:p>
          <a:p>
            <a:pPr lvl="1"/>
            <a:r>
              <a:t>Second level</a:t>
            </a:r>
          </a:p>
          <a:p>
            <a:pPr lvl="2"/>
            <a:r>
              <a:t>Third level</a:t>
            </a:r>
          </a:p>
          <a:p>
            <a:pPr lvl="3"/>
            <a:r>
              <a:t>Fourth level</a:t>
            </a:r>
          </a:p>
          <a:p>
            <a:pPr lvl="4"/>
            <a:r>
              <a:t>Fifth level</a:t>
            </a:r>
          </a:p>
        </p:txBody>
      </p:sp>
      <p:sp>
        <p:nvSpPr>
          <p:cNvPr id="1028" name="Замещающая дата 1027"/>
          <p:cNvSpPr>
            <a:spLocks noGrp="1"/>
          </p:cNvSpPr>
          <p:nvPr>
            <p:ph type="dt" sz="half" idx="2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fld id="{63A1C593-65D0-4073-BCC9-577B9352EA97}" type="datetimeFigureOut">
              <a:rPr lang="en-US" smtClean="0"/>
              <a:t>12/14/2020</a:t>
            </a:fld>
            <a:endParaRPr lang="en-US"/>
          </a:p>
        </p:txBody>
      </p:sp>
      <p:sp>
        <p:nvSpPr>
          <p:cNvPr id="1029" name="Замещающий нижний колонтитул 1028"/>
          <p:cNvSpPr>
            <a:spLocks noGrp="1"/>
          </p:cNvSpPr>
          <p:nvPr>
            <p:ph type="ftr" sz="quarter" idx="3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endParaRPr lang="en-US"/>
          </a:p>
        </p:txBody>
      </p:sp>
      <p:sp>
        <p:nvSpPr>
          <p:cNvPr id="1030" name="Замещающий номер слайда 1029"/>
          <p:cNvSpPr>
            <a:spLocks noGrp="1"/>
          </p:cNvSpPr>
          <p:nvPr>
            <p:ph type="sldNum" sz="quarter" idx="4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Изображение 3" descr="18"/>
          <p:cNvPicPr preferRelativeResize="0">
            <a:picLocks noChangeAspect="1"/>
          </p:cNvPicPr>
          <p:nvPr/>
        </p:nvPicPr>
        <p:blipFill>
          <a:blip r:embed="rId2"/>
          <a:srcRect l="5238" t="612" r="2991" b="20974"/>
          <a:stretch>
            <a:fillRect/>
          </a:stretch>
        </p:blipFill>
        <p:spPr>
          <a:xfrm>
            <a:off x="0" y="0"/>
            <a:ext cx="12192635" cy="6951345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635" y="1043940"/>
            <a:ext cx="9144000" cy="1336675"/>
          </a:xfrm>
          <a:noFill/>
        </p:spPr>
        <p:txBody>
          <a:bodyPr>
            <a:scene3d>
              <a:camera prst="orthographicFront"/>
              <a:lightRig rig="threePt" dir="t"/>
            </a:scene3d>
          </a:bodyPr>
          <a:lstStyle/>
          <a:p>
            <a:r>
              <a:rPr lang="ru-RU" altLang="en-US" sz="9600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395A23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Impact" panose="020B0806030902050204" charset="0"/>
                <a:cs typeface="Impact" panose="020B0806030902050204" charset="0"/>
              </a:rPr>
              <a:t>Мы за ЗОЖ!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276860"/>
            <a:ext cx="9144000" cy="847725"/>
          </a:xfrm>
        </p:spPr>
        <p:txBody>
          <a:bodyPr/>
          <a:lstStyle/>
          <a:p>
            <a:r>
              <a:rPr lang="ru-RU" altLang="en-US" sz="3200">
                <a:ln w="9525">
                  <a:solidFill>
                    <a:schemeClr val="bg1"/>
                  </a:solidFill>
                  <a:prstDash val="solid"/>
                </a:ln>
                <a:solidFill>
                  <a:srgbClr val="395A23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Impact" panose="020B0806030902050204" charset="0"/>
                <a:ea typeface="Microsoft YaHei UI" panose="020B0503020204020204" charset="-122"/>
                <a:cs typeface="Impact" panose="020B0806030902050204" charset="0"/>
              </a:rPr>
              <a:t>МОУ «СШ №6» 10 класс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6377305" cy="6858000"/>
          </a:xfrm>
        </p:spPr>
        <p:txBody>
          <a:bodyPr/>
          <a:lstStyle/>
          <a:p>
            <a:r>
              <a:rPr lang="ru-RU" altLang="en-US">
                <a:ln w="9525">
                  <a:solidFill>
                    <a:schemeClr val="bg1"/>
                  </a:solidFill>
                  <a:prstDash val="solid"/>
                </a:ln>
                <a:solidFill>
                  <a:srgbClr val="395A23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Impact" panose="020B0806030902050204" charset="0"/>
                <a:cs typeface="Impact" panose="020B0806030902050204" charset="0"/>
              </a:rPr>
              <a:t>Засыпать в обнимку полезно. Это позволяет лучше расслабить мышцы и освободить мысли от стресса, значительно повышая качество сна</a:t>
            </a:r>
          </a:p>
        </p:txBody>
      </p:sp>
      <p:pic>
        <p:nvPicPr>
          <p:cNvPr id="3" name="Изображение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020000">
            <a:off x="6949569" y="1127759"/>
            <a:ext cx="4602480" cy="46024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Изображение 3" descr="13"/>
          <p:cNvPicPr>
            <a:picLocks noChangeAspect="1"/>
          </p:cNvPicPr>
          <p:nvPr/>
        </p:nvPicPr>
        <p:blipFill>
          <a:blip r:embed="rId2"/>
          <a:srcRect t="17001" b="21053"/>
          <a:stretch>
            <a:fillRect/>
          </a:stretch>
        </p:blipFill>
        <p:spPr>
          <a:xfrm rot="780000">
            <a:off x="6504940" y="1662430"/>
            <a:ext cx="5715000" cy="353314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6377305" cy="6858000"/>
          </a:xfrm>
        </p:spPr>
        <p:txBody>
          <a:bodyPr/>
          <a:lstStyle/>
          <a:p>
            <a:r>
              <a:rPr lang="ru-RU" altLang="en-US">
                <a:ln w="9525">
                  <a:solidFill>
                    <a:schemeClr val="bg1"/>
                  </a:solidFill>
                  <a:prstDash val="solid"/>
                </a:ln>
                <a:solidFill>
                  <a:srgbClr val="395A23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Impact" panose="020B0806030902050204" charset="0"/>
                <a:cs typeface="Impact" panose="020B0806030902050204" charset="0"/>
              </a:rPr>
              <a:t>Затворнический образ жизни снижает иммунитет. А вот постоянный контакт с друзьями, близкими и любимыми людьми может усилить иммунную систему организма на 60%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671185" y="657860"/>
            <a:ext cx="6377305" cy="5335270"/>
          </a:xfrm>
        </p:spPr>
        <p:txBody>
          <a:bodyPr/>
          <a:lstStyle/>
          <a:p>
            <a:r>
              <a:rPr lang="ru-RU" altLang="en-US">
                <a:ln w="9525">
                  <a:solidFill>
                    <a:schemeClr val="bg1"/>
                  </a:solidFill>
                  <a:prstDash val="solid"/>
                </a:ln>
                <a:solidFill>
                  <a:srgbClr val="395A23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Impact" panose="020B0806030902050204" charset="0"/>
                <a:cs typeface="Impact" panose="020B0806030902050204" charset="0"/>
              </a:rPr>
              <a:t>Скучать по дорогому человеку – вредно. Тревога и неудовлетворенность от разлуки ухудшают качество сна, сильно сказываясь на здоровье</a:t>
            </a:r>
          </a:p>
        </p:txBody>
      </p:sp>
      <p:pic>
        <p:nvPicPr>
          <p:cNvPr id="3" name="Изображение 2" descr="19"/>
          <p:cNvPicPr>
            <a:picLocks noChangeAspect="1"/>
          </p:cNvPicPr>
          <p:nvPr/>
        </p:nvPicPr>
        <p:blipFill>
          <a:blip r:embed="rId2"/>
          <a:srcRect t="25215" b="4540"/>
          <a:stretch>
            <a:fillRect/>
          </a:stretch>
        </p:blipFill>
        <p:spPr>
          <a:xfrm rot="20700000">
            <a:off x="336550" y="878205"/>
            <a:ext cx="4085590" cy="5102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6377305" cy="6858000"/>
          </a:xfrm>
        </p:spPr>
        <p:txBody>
          <a:bodyPr/>
          <a:lstStyle/>
          <a:p>
            <a:r>
              <a:rPr lang="ru-RU" altLang="en-US">
                <a:ln w="9525">
                  <a:solidFill>
                    <a:schemeClr val="bg1"/>
                  </a:solidFill>
                  <a:prstDash val="solid"/>
                </a:ln>
                <a:solidFill>
                  <a:srgbClr val="395A23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Impact" panose="020B0806030902050204" charset="0"/>
                <a:cs typeface="Impact" panose="020B0806030902050204" charset="0"/>
              </a:rPr>
              <a:t>Многочисленными исследованиями подтверждено, что шоколад не только улучшает настроение, но и повышает математические способности</a:t>
            </a:r>
          </a:p>
        </p:txBody>
      </p:sp>
      <p:pic>
        <p:nvPicPr>
          <p:cNvPr id="3" name="Изображение 2" descr="112"/>
          <p:cNvPicPr>
            <a:picLocks noChangeAspect="1"/>
          </p:cNvPicPr>
          <p:nvPr/>
        </p:nvPicPr>
        <p:blipFill>
          <a:blip r:embed="rId2"/>
          <a:srcRect l="23874" r="17511"/>
          <a:stretch>
            <a:fillRect/>
          </a:stretch>
        </p:blipFill>
        <p:spPr>
          <a:xfrm rot="420000">
            <a:off x="6774815" y="1010285"/>
            <a:ext cx="5347970" cy="5132705"/>
          </a:xfrm>
          <a:prstGeom prst="rect">
            <a:avLst/>
          </a:prstGeom>
        </p:spPr>
      </p:pic>
      <p:pic>
        <p:nvPicPr>
          <p:cNvPr id="5" name="Изображение 4"/>
          <p:cNvPicPr>
            <a:picLocks noChangeAspect="1"/>
          </p:cNvPicPr>
          <p:nvPr/>
        </p:nvPicPr>
        <p:blipFill>
          <a:blip r:embed="rId3"/>
          <a:srcRect l="4483" t="1938" r="5473" b="1950"/>
          <a:stretch>
            <a:fillRect/>
          </a:stretch>
        </p:blipFill>
        <p:spPr>
          <a:xfrm>
            <a:off x="7785100" y="3247390"/>
            <a:ext cx="1174750" cy="2904490"/>
          </a:xfrm>
          <a:prstGeom prst="rect">
            <a:avLst/>
          </a:prstGeom>
        </p:spPr>
      </p:pic>
      <p:pic>
        <p:nvPicPr>
          <p:cNvPr id="6" name="Изображение 5"/>
          <p:cNvPicPr>
            <a:picLocks noChangeAspect="1"/>
          </p:cNvPicPr>
          <p:nvPr/>
        </p:nvPicPr>
        <p:blipFill>
          <a:blip r:embed="rId3"/>
          <a:srcRect l="4483" t="1938" r="5473" b="1950"/>
          <a:stretch>
            <a:fillRect/>
          </a:stretch>
        </p:blipFill>
        <p:spPr>
          <a:xfrm rot="21240000">
            <a:off x="11226800" y="899160"/>
            <a:ext cx="1322705" cy="3270250"/>
          </a:xfrm>
          <a:prstGeom prst="rect">
            <a:avLst/>
          </a:prstGeom>
        </p:spPr>
      </p:pic>
      <p:pic>
        <p:nvPicPr>
          <p:cNvPr id="7" name="Изображение 6"/>
          <p:cNvPicPr>
            <a:picLocks noChangeAspect="1"/>
          </p:cNvPicPr>
          <p:nvPr/>
        </p:nvPicPr>
        <p:blipFill>
          <a:blip r:embed="rId3"/>
          <a:srcRect l="4483" t="1938" r="5473" b="1950"/>
          <a:stretch>
            <a:fillRect/>
          </a:stretch>
        </p:blipFill>
        <p:spPr>
          <a:xfrm>
            <a:off x="7785100" y="838835"/>
            <a:ext cx="1054735" cy="2607945"/>
          </a:xfrm>
          <a:prstGeom prst="rect">
            <a:avLst/>
          </a:prstGeom>
        </p:spPr>
      </p:pic>
      <p:pic>
        <p:nvPicPr>
          <p:cNvPr id="8" name="Изображение 7"/>
          <p:cNvPicPr>
            <a:picLocks noChangeAspect="1"/>
          </p:cNvPicPr>
          <p:nvPr/>
        </p:nvPicPr>
        <p:blipFill>
          <a:blip r:embed="rId3"/>
          <a:srcRect l="4483" t="1938" r="5473" b="1950"/>
          <a:stretch>
            <a:fillRect/>
          </a:stretch>
        </p:blipFill>
        <p:spPr>
          <a:xfrm rot="21240000">
            <a:off x="6579235" y="3011805"/>
            <a:ext cx="1365250" cy="3375660"/>
          </a:xfrm>
          <a:prstGeom prst="rect">
            <a:avLst/>
          </a:prstGeom>
        </p:spPr>
      </p:pic>
      <p:pic>
        <p:nvPicPr>
          <p:cNvPr id="9" name="Изображение 8"/>
          <p:cNvPicPr>
            <a:picLocks noChangeAspect="1"/>
          </p:cNvPicPr>
          <p:nvPr/>
        </p:nvPicPr>
        <p:blipFill>
          <a:blip r:embed="rId3"/>
          <a:srcRect l="4483" t="1938" r="5473" b="1950"/>
          <a:stretch>
            <a:fillRect/>
          </a:stretch>
        </p:blipFill>
        <p:spPr>
          <a:xfrm rot="660000">
            <a:off x="6919595" y="703580"/>
            <a:ext cx="1079500" cy="2668905"/>
          </a:xfrm>
          <a:prstGeom prst="rect">
            <a:avLst/>
          </a:prstGeom>
        </p:spPr>
      </p:pic>
      <p:pic>
        <p:nvPicPr>
          <p:cNvPr id="10" name="Изображение 9"/>
          <p:cNvPicPr>
            <a:picLocks noChangeAspect="1"/>
          </p:cNvPicPr>
          <p:nvPr/>
        </p:nvPicPr>
        <p:blipFill>
          <a:blip r:embed="rId3"/>
          <a:srcRect l="4483" t="1938" r="5473" b="1950"/>
          <a:stretch>
            <a:fillRect/>
          </a:stretch>
        </p:blipFill>
        <p:spPr>
          <a:xfrm>
            <a:off x="10402570" y="1132205"/>
            <a:ext cx="817245" cy="2020570"/>
          </a:xfrm>
          <a:prstGeom prst="rect">
            <a:avLst/>
          </a:prstGeom>
        </p:spPr>
      </p:pic>
      <p:pic>
        <p:nvPicPr>
          <p:cNvPr id="11" name="Изображение 10"/>
          <p:cNvPicPr>
            <a:picLocks noChangeAspect="1"/>
          </p:cNvPicPr>
          <p:nvPr/>
        </p:nvPicPr>
        <p:blipFill>
          <a:blip r:embed="rId3"/>
          <a:srcRect l="4483" t="1938" r="5473" b="1950"/>
          <a:stretch>
            <a:fillRect/>
          </a:stretch>
        </p:blipFill>
        <p:spPr>
          <a:xfrm rot="20760000">
            <a:off x="8476615" y="2139950"/>
            <a:ext cx="817245" cy="2020570"/>
          </a:xfrm>
          <a:prstGeom prst="rect">
            <a:avLst/>
          </a:prstGeom>
        </p:spPr>
      </p:pic>
      <p:pic>
        <p:nvPicPr>
          <p:cNvPr id="12" name="Изображение 11"/>
          <p:cNvPicPr>
            <a:picLocks noChangeAspect="1"/>
          </p:cNvPicPr>
          <p:nvPr/>
        </p:nvPicPr>
        <p:blipFill>
          <a:blip r:embed="rId3"/>
          <a:srcRect l="4483" t="1938" r="5473" b="1950"/>
          <a:stretch>
            <a:fillRect/>
          </a:stretch>
        </p:blipFill>
        <p:spPr>
          <a:xfrm rot="1860000">
            <a:off x="8536940" y="207010"/>
            <a:ext cx="963930" cy="2383155"/>
          </a:xfrm>
          <a:prstGeom prst="rect">
            <a:avLst/>
          </a:prstGeom>
        </p:spPr>
      </p:pic>
      <p:pic>
        <p:nvPicPr>
          <p:cNvPr id="13" name="Изображение 12"/>
          <p:cNvPicPr>
            <a:picLocks noChangeAspect="1"/>
          </p:cNvPicPr>
          <p:nvPr/>
        </p:nvPicPr>
        <p:blipFill>
          <a:blip r:embed="rId3"/>
          <a:srcRect l="4483" t="1938" r="5473" b="1950"/>
          <a:stretch>
            <a:fillRect/>
          </a:stretch>
        </p:blipFill>
        <p:spPr>
          <a:xfrm rot="18360000">
            <a:off x="9753600" y="280670"/>
            <a:ext cx="817245" cy="2020570"/>
          </a:xfrm>
          <a:prstGeom prst="rect">
            <a:avLst/>
          </a:prstGeom>
        </p:spPr>
      </p:pic>
      <p:pic>
        <p:nvPicPr>
          <p:cNvPr id="14" name="Изображение 13"/>
          <p:cNvPicPr>
            <a:picLocks noChangeAspect="1"/>
          </p:cNvPicPr>
          <p:nvPr/>
        </p:nvPicPr>
        <p:blipFill>
          <a:blip r:embed="rId3"/>
          <a:srcRect l="4483" t="1938" r="5473" b="1950"/>
          <a:stretch>
            <a:fillRect/>
          </a:stretch>
        </p:blipFill>
        <p:spPr>
          <a:xfrm rot="540000">
            <a:off x="11263630" y="3847465"/>
            <a:ext cx="1087120" cy="26879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14695" y="0"/>
            <a:ext cx="6377305" cy="6858000"/>
          </a:xfrm>
        </p:spPr>
        <p:txBody>
          <a:bodyPr/>
          <a:lstStyle/>
          <a:p>
            <a:r>
              <a:rPr lang="ru-RU" altLang="en-US">
                <a:ln w="9525">
                  <a:solidFill>
                    <a:schemeClr val="bg1"/>
                  </a:solidFill>
                  <a:prstDash val="solid"/>
                </a:ln>
                <a:solidFill>
                  <a:srgbClr val="395A23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Impact" panose="020B0806030902050204" charset="0"/>
                <a:cs typeface="Impact" panose="020B0806030902050204" charset="0"/>
              </a:rPr>
              <a:t>Наличие кота в квартире снижает вероятность заболеваний сердца на 40%, а риск внезапных приступов и ударов – на 30%</a:t>
            </a:r>
          </a:p>
        </p:txBody>
      </p:sp>
      <p:pic>
        <p:nvPicPr>
          <p:cNvPr id="3" name="Изображение 2" descr="113"/>
          <p:cNvPicPr>
            <a:picLocks noChangeAspect="1"/>
          </p:cNvPicPr>
          <p:nvPr/>
        </p:nvPicPr>
        <p:blipFill>
          <a:blip r:embed="rId2"/>
          <a:srcRect t="9067" b="9233"/>
          <a:stretch>
            <a:fillRect/>
          </a:stretch>
        </p:blipFill>
        <p:spPr>
          <a:xfrm rot="20760000">
            <a:off x="1010285" y="850265"/>
            <a:ext cx="3658870" cy="5314950"/>
          </a:xfrm>
          <a:prstGeom prst="rect">
            <a:avLst/>
          </a:prstGeom>
        </p:spPr>
      </p:pic>
      <p:pic>
        <p:nvPicPr>
          <p:cNvPr id="6" name="Изображение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0580000">
            <a:off x="1881505" y="803275"/>
            <a:ext cx="763270" cy="4368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6377305" cy="6858000"/>
          </a:xfrm>
        </p:spPr>
        <p:txBody>
          <a:bodyPr/>
          <a:lstStyle/>
          <a:p>
            <a:r>
              <a:rPr lang="ru-RU" altLang="en-US">
                <a:ln w="9525">
                  <a:solidFill>
                    <a:schemeClr val="bg1"/>
                  </a:solidFill>
                  <a:prstDash val="solid"/>
                </a:ln>
                <a:solidFill>
                  <a:srgbClr val="395A23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Impact" panose="020B0806030902050204" charset="0"/>
                <a:cs typeface="Impact" panose="020B0806030902050204" charset="0"/>
              </a:rPr>
              <a:t>Если продолжительное время спать менее 4 или больше 10 часов в сутки, повышается риск ранней смерти. Самое "здоровое" количество сна – 7-8 часов</a:t>
            </a:r>
          </a:p>
        </p:txBody>
      </p:sp>
      <p:pic>
        <p:nvPicPr>
          <p:cNvPr id="3" name="Изображение 2" descr="12"/>
          <p:cNvPicPr>
            <a:picLocks noChangeAspect="1"/>
          </p:cNvPicPr>
          <p:nvPr/>
        </p:nvPicPr>
        <p:blipFill rotWithShape="1">
          <a:blip r:embed="rId2"/>
          <a:srcRect l="7554" t="25056" r="3894" b="13944"/>
          <a:stretch/>
        </p:blipFill>
        <p:spPr>
          <a:xfrm rot="441454">
            <a:off x="6737394" y="1685926"/>
            <a:ext cx="5060783" cy="3486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14695" y="0"/>
            <a:ext cx="6377305" cy="6858000"/>
          </a:xfrm>
        </p:spPr>
        <p:txBody>
          <a:bodyPr/>
          <a:lstStyle/>
          <a:p>
            <a:r>
              <a:rPr lang="ru-RU" altLang="en-US">
                <a:ln w="9525">
                  <a:solidFill>
                    <a:schemeClr val="bg1"/>
                  </a:solidFill>
                  <a:prstDash val="solid"/>
                </a:ln>
                <a:solidFill>
                  <a:srgbClr val="395A23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Impact" panose="020B0806030902050204" charset="0"/>
                <a:cs typeface="Impact" panose="020B0806030902050204" charset="0"/>
              </a:rPr>
              <a:t>Привычка хрустеть костяшками не наносит вреда суставам. Звук издают пузырьки воздуха, возникающие в синовиальной жидкости, когда разъединяются "притертые" хрящевые пластинки</a:t>
            </a:r>
          </a:p>
        </p:txBody>
      </p:sp>
      <p:pic>
        <p:nvPicPr>
          <p:cNvPr id="3" name="Изображение 2" descr="114"/>
          <p:cNvPicPr>
            <a:picLocks noChangeAspect="1"/>
          </p:cNvPicPr>
          <p:nvPr/>
        </p:nvPicPr>
        <p:blipFill>
          <a:blip r:embed="rId2"/>
          <a:srcRect l="18355" r="32232"/>
          <a:stretch>
            <a:fillRect/>
          </a:stretch>
        </p:blipFill>
        <p:spPr>
          <a:xfrm rot="20945576">
            <a:off x="592298" y="1081275"/>
            <a:ext cx="4443095" cy="5057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1462" y="0"/>
            <a:ext cx="6617776" cy="6858000"/>
          </a:xfrm>
        </p:spPr>
        <p:txBody>
          <a:bodyPr/>
          <a:lstStyle/>
          <a:p>
            <a:r>
              <a:rPr lang="ru-RU" altLang="en-US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395A23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Impact" panose="020B0806030902050204" charset="0"/>
                <a:cs typeface="Impact" panose="020B0806030902050204" charset="0"/>
              </a:rPr>
              <a:t>Курильщики считают, что сигареты помогают им бороться со стрессом. В действительности же они просто нервничают из-за мелочей, на которые некурящие и внимания не обратили бы</a:t>
            </a:r>
          </a:p>
        </p:txBody>
      </p:sp>
      <p:pic>
        <p:nvPicPr>
          <p:cNvPr id="3" name="Изображение 2" descr="111"/>
          <p:cNvPicPr preferRelativeResize="0">
            <a:picLocks noChangeAspect="1"/>
          </p:cNvPicPr>
          <p:nvPr/>
        </p:nvPicPr>
        <p:blipFill>
          <a:blip r:embed="rId2"/>
          <a:srcRect l="9646" t="3266" r="33289"/>
          <a:stretch>
            <a:fillRect/>
          </a:stretch>
        </p:blipFill>
        <p:spPr>
          <a:xfrm>
            <a:off x="7051471" y="1075690"/>
            <a:ext cx="4935855" cy="4706620"/>
          </a:xfrm>
          <a:prstGeom prst="rect">
            <a:avLst/>
          </a:prstGeom>
          <a:solidFill>
            <a:schemeClr val="bg1"/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14695" y="0"/>
            <a:ext cx="6377305" cy="6858000"/>
          </a:xfrm>
        </p:spPr>
        <p:txBody>
          <a:bodyPr/>
          <a:lstStyle/>
          <a:p>
            <a:r>
              <a:rPr lang="ru-RU" altLang="en-US">
                <a:ln w="9525">
                  <a:solidFill>
                    <a:schemeClr val="bg1"/>
                  </a:solidFill>
                  <a:prstDash val="solid"/>
                </a:ln>
                <a:solidFill>
                  <a:srgbClr val="395A23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Impact" panose="020B0806030902050204" charset="0"/>
                <a:cs typeface="Impact" panose="020B0806030902050204" charset="0"/>
              </a:rPr>
              <a:t>Продолжительный просмотр телевизора утомляет не меньше, чем сложная или рутинная работа, и даже может привести к синдрому хронической усталости</a:t>
            </a:r>
          </a:p>
        </p:txBody>
      </p:sp>
      <p:pic>
        <p:nvPicPr>
          <p:cNvPr id="3" name="Изображение 2" descr="14"/>
          <p:cNvPicPr>
            <a:picLocks noChangeAspect="1"/>
          </p:cNvPicPr>
          <p:nvPr/>
        </p:nvPicPr>
        <p:blipFill>
          <a:blip r:embed="rId2"/>
          <a:srcRect l="1990" t="6264" r="10332" b="3583"/>
          <a:stretch>
            <a:fillRect/>
          </a:stretch>
        </p:blipFill>
        <p:spPr>
          <a:xfrm rot="660000">
            <a:off x="729633" y="527913"/>
            <a:ext cx="4231524" cy="580217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7DB6EF"/>
      </a:accent1>
      <a:accent2>
        <a:srgbClr val="C0504D"/>
      </a:accent2>
      <a:accent3>
        <a:srgbClr val="FFFFFF"/>
      </a:accent3>
      <a:accent4>
        <a:srgbClr val="000000"/>
      </a:accent4>
      <a:accent5>
        <a:srgbClr val="C0D7F5"/>
      </a:accent5>
      <a:accent6>
        <a:srgbClr val="AC4744"/>
      </a:accent6>
      <a:hlink>
        <a:srgbClr val="0066CC"/>
      </a:hlink>
      <a:folHlink>
        <a:srgbClr val="800080"/>
      </a:folHlink>
    </a:clrScheme>
    <a:fontScheme name="">
      <a:majorFont>
        <a:latin typeface="Arial"/>
        <a:ea typeface="Arial"/>
        <a:cs typeface=""/>
      </a:majorFont>
      <a:minorFont>
        <a:latin typeface="Arial"/>
        <a:ea typeface="Arial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7DB6EF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C0D7F5"/>
        </a:accent5>
        <a:accent6>
          <a:srgbClr val="AC4744"/>
        </a:accent6>
        <a:hlink>
          <a:srgbClr val="0066CC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215</Words>
  <Application>Microsoft Office PowerPoint</Application>
  <PresentationFormat>Широкоэкранный</PresentationFormat>
  <Paragraphs>11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4" baseType="lpstr">
      <vt:lpstr>Microsoft YaHei UI</vt:lpstr>
      <vt:lpstr>Arial</vt:lpstr>
      <vt:lpstr>Impact</vt:lpstr>
      <vt:lpstr>Default Design</vt:lpstr>
      <vt:lpstr>Мы за ЗОЖ!</vt:lpstr>
      <vt:lpstr>Затворнический образ жизни снижает иммунитет. А вот постоянный контакт с друзьями, близкими и любимыми людьми может усилить иммунную систему организма на 60%</vt:lpstr>
      <vt:lpstr>Скучать по дорогому человеку – вредно. Тревога и неудовлетворенность от разлуки ухудшают качество сна, сильно сказываясь на здоровье</vt:lpstr>
      <vt:lpstr>Многочисленными исследованиями подтверждено, что шоколад не только улучшает настроение, но и повышает математические способности</vt:lpstr>
      <vt:lpstr>Наличие кота в квартире снижает вероятность заболеваний сердца на 40%, а риск внезапных приступов и ударов – на 30%</vt:lpstr>
      <vt:lpstr>Если продолжительное время спать менее 4 или больше 10 часов в сутки, повышается риск ранней смерти. Самое "здоровое" количество сна – 7-8 часов</vt:lpstr>
      <vt:lpstr>Привычка хрустеть костяшками не наносит вреда суставам. Звук издают пузырьки воздуха, возникающие в синовиальной жидкости, когда разъединяются "притертые" хрящевые пластинки</vt:lpstr>
      <vt:lpstr>Курильщики считают, что сигареты помогают им бороться со стрессом. В действительности же они просто нервничают из-за мелочей, на которые некурящие и внимания не обратили бы</vt:lpstr>
      <vt:lpstr>Продолжительный просмотр телевизора утомляет не меньше, чем сложная или рутинная работа, и даже может привести к синдрому хронической усталости</vt:lpstr>
      <vt:lpstr>Засыпать в обнимку полезно. Это позволяет лучше расслабить мышцы и освободить мысли от стресса, значительно повышая качество сна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Мы за ЗОЖ!</dc:title>
  <dc:creator/>
  <cp:lastModifiedBy>S6INF09</cp:lastModifiedBy>
  <cp:revision>2</cp:revision>
  <dcterms:created xsi:type="dcterms:W3CDTF">2020-12-09T10:54:40Z</dcterms:created>
  <dcterms:modified xsi:type="dcterms:W3CDTF">2020-12-14T01:20:51Z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1049-11.2.0.9747</vt:lpwstr>
  </property>
</Properties>
</file>