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5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2884E2A6-12D5-4098-B60C-96B43D33928A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A423269-0066-4CE1-83AC-F2FB6A5F5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991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E2A6-12D5-4098-B60C-96B43D33928A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3269-0066-4CE1-83AC-F2FB6A5F5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889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E2A6-12D5-4098-B60C-96B43D33928A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3269-0066-4CE1-83AC-F2FB6A5F5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648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E2A6-12D5-4098-B60C-96B43D33928A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3269-0066-4CE1-83AC-F2FB6A5F5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40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E2A6-12D5-4098-B60C-96B43D33928A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3269-0066-4CE1-83AC-F2FB6A5F5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3794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E2A6-12D5-4098-B60C-96B43D33928A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3269-0066-4CE1-83AC-F2FB6A5F5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2879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E2A6-12D5-4098-B60C-96B43D33928A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3269-0066-4CE1-83AC-F2FB6A5F5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126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2884E2A6-12D5-4098-B60C-96B43D33928A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3269-0066-4CE1-83AC-F2FB6A5F5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1444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2884E2A6-12D5-4098-B60C-96B43D33928A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3269-0066-4CE1-83AC-F2FB6A5F5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96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E2A6-12D5-4098-B60C-96B43D33928A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3269-0066-4CE1-83AC-F2FB6A5F5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482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E2A6-12D5-4098-B60C-96B43D33928A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3269-0066-4CE1-83AC-F2FB6A5F5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780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E2A6-12D5-4098-B60C-96B43D33928A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3269-0066-4CE1-83AC-F2FB6A5F5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66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E2A6-12D5-4098-B60C-96B43D33928A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3269-0066-4CE1-83AC-F2FB6A5F5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958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E2A6-12D5-4098-B60C-96B43D33928A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3269-0066-4CE1-83AC-F2FB6A5F5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090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E2A6-12D5-4098-B60C-96B43D33928A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3269-0066-4CE1-83AC-F2FB6A5F5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629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E2A6-12D5-4098-B60C-96B43D33928A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3269-0066-4CE1-83AC-F2FB6A5F5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48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E2A6-12D5-4098-B60C-96B43D33928A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3269-0066-4CE1-83AC-F2FB6A5F5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18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884E2A6-12D5-4098-B60C-96B43D33928A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A423269-0066-4CE1-83AC-F2FB6A5F5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765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80227" y="377658"/>
            <a:ext cx="4499279" cy="4221591"/>
          </a:xfrm>
        </p:spPr>
        <p:txBody>
          <a:bodyPr/>
          <a:lstStyle/>
          <a:p>
            <a:pPr algn="ctr"/>
            <a:r>
              <a:rPr lang="ru-RU" sz="4400" b="1" dirty="0" smtClean="0"/>
              <a:t>Гаджет зависимость</a:t>
            </a:r>
            <a:br>
              <a:rPr lang="ru-RU" sz="4400" b="1" dirty="0" smtClean="0"/>
            </a:br>
            <a:r>
              <a:rPr lang="ru-RU" sz="4400" b="1" dirty="0" smtClean="0"/>
              <a:t> </a:t>
            </a:r>
            <a:r>
              <a:rPr lang="ru-RU" sz="4400" b="1" dirty="0"/>
              <a:t>у </a:t>
            </a:r>
            <a:r>
              <a:rPr lang="ru-RU" sz="4400" b="1" dirty="0" smtClean="0"/>
              <a:t>детей,</a:t>
            </a:r>
            <a:r>
              <a:rPr lang="ru-RU" sz="4400" b="1" dirty="0"/>
              <a:t/>
            </a:r>
            <a:br>
              <a:rPr lang="ru-RU" sz="4400" b="1" dirty="0"/>
            </a:br>
            <a:r>
              <a:rPr lang="ru-RU" sz="4400" b="1" dirty="0" smtClean="0"/>
              <a:t>интернет безопасность.</a:t>
            </a:r>
            <a:endParaRPr lang="ru-RU" sz="4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80227" y="4825624"/>
            <a:ext cx="4456054" cy="1359440"/>
          </a:xfrm>
        </p:spPr>
        <p:txBody>
          <a:bodyPr>
            <a:normAutofit lnSpcReduction="10000"/>
          </a:bodyPr>
          <a:lstStyle/>
          <a:p>
            <a:pPr algn="r"/>
            <a:r>
              <a:rPr lang="ru-RU" sz="2000" b="1" dirty="0" smtClean="0"/>
              <a:t>ППМС – СЛУЖБА</a:t>
            </a:r>
          </a:p>
          <a:p>
            <a:pPr algn="r"/>
            <a:r>
              <a:rPr lang="ru-RU" sz="2000" b="1" dirty="0" smtClean="0"/>
              <a:t>Управления образования администрации городского округа Стрежевой </a:t>
            </a:r>
            <a:endParaRPr lang="ru-RU" sz="2000" b="1" dirty="0"/>
          </a:p>
        </p:txBody>
      </p:sp>
      <p:pic>
        <p:nvPicPr>
          <p:cNvPr id="4" name="Рисунок 3" descr="http://n1s1.parents.ru/9a/9b/30/9a9b30e9b1bee72d461addbe8a1b7bcb/700x466_0xd42ee42d_1180312001435877170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86" y="604033"/>
            <a:ext cx="6609866" cy="57116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4670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2681" y="1356408"/>
            <a:ext cx="4969823" cy="33596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06681" y="1490790"/>
            <a:ext cx="597724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Телевизор, планшет, компьютер, игровая приставка, смартфон – эти гаджеты «забрали» у нас детей в свой цифровой мир. И очень часто способствуют этому сами родители</a:t>
            </a:r>
            <a:r>
              <a:rPr lang="ru-RU" dirty="0" smtClean="0"/>
              <a:t>.</a:t>
            </a:r>
          </a:p>
          <a:p>
            <a:pPr algn="just"/>
            <a:endParaRPr lang="ru-RU" dirty="0" smtClean="0"/>
          </a:p>
          <a:p>
            <a:pPr algn="just"/>
            <a:r>
              <a:rPr lang="ru-RU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Развитие </a:t>
            </a:r>
            <a:r>
              <a:rPr lang="ru-RU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у ребенка тяги к гаджетам в основном зависит от слишком лояльных мам и пап.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736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67055" y="1365662"/>
            <a:ext cx="5624945" cy="454824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i="1" dirty="0">
                <a:solidFill>
                  <a:schemeClr val="tx1"/>
                </a:solidFill>
              </a:rPr>
              <a:t>мозг ребенка только формируется, а потому просто не в состоянии одновременно познавать сразу два мира – реальный и виртуальный. </a:t>
            </a:r>
            <a:endParaRPr lang="ru-RU" i="1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i="1" dirty="0">
                <a:solidFill>
                  <a:schemeClr val="tx1"/>
                </a:solidFill>
              </a:rPr>
              <a:t>даже самые полезные мобильные приложения не </a:t>
            </a:r>
            <a:r>
              <a:rPr lang="ru-RU" i="1" dirty="0" smtClean="0">
                <a:solidFill>
                  <a:schemeClr val="tx1"/>
                </a:solidFill>
              </a:rPr>
              <a:t>воспитывают </a:t>
            </a:r>
            <a:r>
              <a:rPr lang="ru-RU" i="1" dirty="0">
                <a:solidFill>
                  <a:schemeClr val="tx1"/>
                </a:solidFill>
              </a:rPr>
              <a:t>у малыша реальных навыков </a:t>
            </a:r>
            <a:r>
              <a:rPr lang="ru-RU" i="1" dirty="0" smtClean="0">
                <a:solidFill>
                  <a:schemeClr val="tx1"/>
                </a:solidFill>
              </a:rPr>
              <a:t>трудолюбия.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i="1" dirty="0">
                <a:solidFill>
                  <a:schemeClr val="tx1"/>
                </a:solidFill>
              </a:rPr>
              <a:t>компьютерная игра не требует работы </a:t>
            </a:r>
            <a:r>
              <a:rPr lang="ru-RU" i="1" dirty="0" smtClean="0">
                <a:solidFill>
                  <a:schemeClr val="tx1"/>
                </a:solidFill>
              </a:rPr>
              <a:t>воображения.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i="1" dirty="0" smtClean="0">
                <a:solidFill>
                  <a:schemeClr val="tx1"/>
                </a:solidFill>
              </a:rPr>
              <a:t>Впустую потраченное время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27" y="2178981"/>
            <a:ext cx="4645030" cy="2921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13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</a:t>
            </a:r>
            <a:r>
              <a:rPr lang="ru-RU" b="1" dirty="0" smtClean="0"/>
              <a:t>азумные </a:t>
            </a:r>
            <a:r>
              <a:rPr lang="ru-RU" b="1" dirty="0"/>
              <a:t>временные </a:t>
            </a:r>
            <a:r>
              <a:rPr lang="ru-RU" b="1" dirty="0" smtClean="0"/>
              <a:t>рамки: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380010" y="3566369"/>
            <a:ext cx="6614555" cy="2707575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малышу от года до 3-х лет</a:t>
            </a:r>
            <a:r>
              <a:rPr lang="ru-RU" dirty="0" smtClean="0"/>
              <a:t>, длительность </a:t>
            </a:r>
            <a:r>
              <a:rPr lang="ru-RU" dirty="0"/>
              <a:t>мультика или компьютерной игры не должна превышать 6-10 </a:t>
            </a:r>
            <a:r>
              <a:rPr lang="ru-RU" dirty="0" smtClean="0"/>
              <a:t>минут;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для </a:t>
            </a:r>
            <a:r>
              <a:rPr lang="ru-RU" dirty="0"/>
              <a:t>детей от 3 до 5 лет – 10-15 </a:t>
            </a:r>
            <a:r>
              <a:rPr lang="ru-RU" dirty="0" smtClean="0"/>
              <a:t>минут;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п</a:t>
            </a:r>
            <a:r>
              <a:rPr lang="ru-RU" dirty="0" smtClean="0"/>
              <a:t>осле </a:t>
            </a:r>
            <a:r>
              <a:rPr lang="ru-RU" dirty="0"/>
              <a:t>пяти лет можно отдавать в детские ручки гаджет до двух часов в </a:t>
            </a:r>
            <a:r>
              <a:rPr lang="ru-RU" dirty="0" smtClean="0"/>
              <a:t>сутки, </a:t>
            </a:r>
            <a:r>
              <a:rPr lang="ru-RU" dirty="0"/>
              <a:t>с обязательными перерывами каждые </a:t>
            </a:r>
            <a:r>
              <a:rPr lang="ru-RU" dirty="0" smtClean="0"/>
              <a:t>полчаса!!! 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  <p:pic>
        <p:nvPicPr>
          <p:cNvPr id="4" name="Рисунок 3" descr="http://n1s2.parents.ru/ec/b2/6d/ecb26da6ccaabb7dbc38bd60b1f09c14/700x466_0xd42ee42d_1445524451435877170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944" y="3289464"/>
            <a:ext cx="4596493" cy="32613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5073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11" y="3192792"/>
            <a:ext cx="4612410" cy="3665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 Когда пора бить </a:t>
            </a:r>
            <a:r>
              <a:rPr lang="ru-RU" b="1" dirty="0" smtClean="0"/>
              <a:t>тревогу?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288056" y="3552515"/>
            <a:ext cx="6908948" cy="2945761"/>
          </a:xfrm>
        </p:spPr>
        <p:txBody>
          <a:bodyPr>
            <a:normAutofit/>
          </a:bodyPr>
          <a:lstStyle/>
          <a:p>
            <a:r>
              <a:rPr lang="ru-RU" dirty="0"/>
              <a:t>•	</a:t>
            </a:r>
            <a:r>
              <a:rPr lang="ru-RU" dirty="0" smtClean="0"/>
              <a:t>когда </a:t>
            </a:r>
            <a:r>
              <a:rPr lang="ru-RU" dirty="0"/>
              <a:t>ребенок становится тревожным, если поблизости нет </a:t>
            </a:r>
            <a:r>
              <a:rPr lang="ru-RU" dirty="0" smtClean="0"/>
              <a:t>телефона;</a:t>
            </a:r>
            <a:endParaRPr lang="ru-RU" dirty="0"/>
          </a:p>
          <a:p>
            <a:r>
              <a:rPr lang="ru-RU" dirty="0"/>
              <a:t>•	 </a:t>
            </a:r>
            <a:r>
              <a:rPr lang="ru-RU" dirty="0" smtClean="0"/>
              <a:t>старается </a:t>
            </a:r>
            <a:r>
              <a:rPr lang="ru-RU" dirty="0"/>
              <a:t>каждые 10-15 минут заглянуть в </a:t>
            </a:r>
            <a:r>
              <a:rPr lang="ru-RU" dirty="0" smtClean="0"/>
              <a:t>него;</a:t>
            </a:r>
            <a:endParaRPr lang="ru-RU" dirty="0"/>
          </a:p>
          <a:p>
            <a:r>
              <a:rPr lang="ru-RU" dirty="0"/>
              <a:t>•	 </a:t>
            </a:r>
            <a:r>
              <a:rPr lang="ru-RU" dirty="0" smtClean="0"/>
              <a:t>испытывает </a:t>
            </a:r>
            <a:r>
              <a:rPr lang="ru-RU" dirty="0"/>
              <a:t>потребность вертеть телефон в </a:t>
            </a:r>
            <a:r>
              <a:rPr lang="ru-RU" dirty="0" smtClean="0"/>
              <a:t>руке;</a:t>
            </a:r>
            <a:endParaRPr lang="ru-RU" dirty="0"/>
          </a:p>
          <a:p>
            <a:r>
              <a:rPr lang="ru-RU" dirty="0"/>
              <a:t>•	 </a:t>
            </a:r>
            <a:r>
              <a:rPr lang="ru-RU" dirty="0" smtClean="0"/>
              <a:t>становится </a:t>
            </a:r>
            <a:r>
              <a:rPr lang="ru-RU" dirty="0"/>
              <a:t>нервным и беспокойным, если телефон </a:t>
            </a:r>
            <a:r>
              <a:rPr lang="ru-RU" dirty="0" smtClean="0"/>
              <a:t>отнять;</a:t>
            </a:r>
            <a:endParaRPr lang="ru-RU" dirty="0"/>
          </a:p>
          <a:p>
            <a:r>
              <a:rPr lang="ru-RU" dirty="0"/>
              <a:t>•	 </a:t>
            </a:r>
            <a:r>
              <a:rPr lang="ru-RU" dirty="0" smtClean="0"/>
              <a:t>его </a:t>
            </a:r>
            <a:r>
              <a:rPr lang="ru-RU" dirty="0"/>
              <a:t>не интересуют события извне — прогулки с друзьями, семейные </a:t>
            </a:r>
            <a:r>
              <a:rPr lang="ru-RU" dirty="0" smtClean="0"/>
              <a:t>походы;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263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5646" y="1638795"/>
            <a:ext cx="1064029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Все </a:t>
            </a:r>
            <a:r>
              <a:rPr lang="ru-RU" dirty="0">
                <a:solidFill>
                  <a:schemeClr val="bg1"/>
                </a:solidFill>
              </a:rPr>
              <a:t>эти признаки говорят о том, что у ребенка сформировалась зависимость. И тут без помощи специалиста справиться нелегко. Нельзя просто взять и запретить телефон или планшет. Во-первых, запретный плод всегда интереснее, а во-вторых, вы столкнетесь с агрессией ребенка. Он будет искать возможность играть на стороне. Но и дать телефон в безграничное пользование, дескать, когда-то наиграется и забудет, — тоже не вариант. Не наиграется. Чтобы сохранить интерес человека к компьютерным играм, трудятся тысячи программистов, это бизнес, приносящий неплохой доход своим владельцам. Устраивайте дни или вечера без гаджетов: откажитесь от планшетов, телефонов и проводите время вместе. По вечерам делайте вместе поделки, играйте в настольные игры, фотографируйте, читайте вслух, готовьте деликатесы. В выходные обязательно выезжайте куда-то, активно познавайте окружающий мир, приглашайте в гости друзей. Попробуйте и поймете, как сложно это сделать, особенно самим родителям.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4109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3766" y="617517"/>
            <a:ext cx="10319657" cy="1063115"/>
          </a:xfrm>
        </p:spPr>
        <p:txBody>
          <a:bodyPr/>
          <a:lstStyle/>
          <a:p>
            <a:r>
              <a:rPr lang="ru-RU" b="1" dirty="0"/>
              <a:t>Как же отучить ребёнка от </a:t>
            </a:r>
            <a:r>
              <a:rPr lang="ru-RU" b="1" dirty="0" smtClean="0"/>
              <a:t>смартфона?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b="1" i="1" dirty="0"/>
              <a:t>Дети в дошкольном возрасте еще не могут сами контролировать свое время. Для них понятие «всего один час» ничего не значит. </a:t>
            </a:r>
            <a:endParaRPr lang="ru-RU" b="1" i="1" dirty="0" smtClean="0"/>
          </a:p>
          <a:p>
            <a:r>
              <a:rPr lang="ru-RU" b="1" dirty="0" smtClean="0"/>
              <a:t>Контролируйте. </a:t>
            </a:r>
            <a:r>
              <a:rPr lang="ru-RU" dirty="0"/>
              <a:t>Установите фиксированное дневное время интерактивных забав, но не увлекайтесь фанатичным соблюдением этих нормативов. </a:t>
            </a:r>
            <a:endParaRPr lang="ru-RU" b="1" dirty="0" smtClean="0"/>
          </a:p>
          <a:p>
            <a:pPr lvl="0"/>
            <a:r>
              <a:rPr lang="ru-RU" b="1" dirty="0" smtClean="0"/>
              <a:t>Играйте вместе. </a:t>
            </a:r>
            <a:r>
              <a:rPr lang="ru-RU" dirty="0"/>
              <a:t>Даже если вы невероятно далеки от компьютерного мира, активно старайтесь включиться в него. Составьте малышу </a:t>
            </a:r>
            <a:r>
              <a:rPr lang="ru-RU" dirty="0" smtClean="0"/>
              <a:t>компанию. </a:t>
            </a:r>
            <a:r>
              <a:rPr lang="ru-RU" dirty="0"/>
              <a:t>Но при наличии совместных интерактивных игр, НЕ ЗАБЫВАЙТЕ о реальных совместных занятиях.</a:t>
            </a:r>
          </a:p>
          <a:p>
            <a:r>
              <a:rPr lang="ru-RU" b="1" dirty="0" smtClean="0"/>
              <a:t>Не </a:t>
            </a:r>
            <a:r>
              <a:rPr lang="ru-RU" b="1" dirty="0"/>
              <a:t>запрещайте и не </a:t>
            </a:r>
            <a:r>
              <a:rPr lang="ru-RU" b="1" dirty="0" smtClean="0"/>
              <a:t>поощряйте. </a:t>
            </a:r>
            <a:r>
              <a:rPr lang="ru-RU" dirty="0"/>
              <a:t>Нельзя «награждать» малыша временем, которое он может провести за компьютером, за хорошее поведение и лишать его «виртуальных» минут за плохое. </a:t>
            </a:r>
          </a:p>
        </p:txBody>
      </p:sp>
    </p:spTree>
    <p:extLst>
      <p:ext uri="{BB962C8B-B14F-4D97-AF65-F5344CB8AC3E}">
        <p14:creationId xmlns:p14="http://schemas.microsoft.com/office/powerpoint/2010/main" val="1516333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569" y="741966"/>
            <a:ext cx="5032091" cy="5373825"/>
          </a:xfrm>
        </p:spPr>
        <p:txBody>
          <a:bodyPr/>
          <a:lstStyle/>
          <a:p>
            <a:r>
              <a:rPr lang="ru-RU" sz="1800" dirty="0" smtClean="0">
                <a:latin typeface="+mn-lt"/>
              </a:rPr>
              <a:t>   Телефон </a:t>
            </a:r>
            <a:r>
              <a:rPr lang="ru-RU" sz="1800" dirty="0">
                <a:latin typeface="+mn-lt"/>
              </a:rPr>
              <a:t>с интернетом давно и прочно вошли в нашу жизнь — новости, сообщения, рабочие моменты. Отказаться от этого нелегко. Чего же мы хотим от детей? Когда сами свое свободное время проводим в телефоне в социальных сетях, компьютерах и телевизорах. Поэтому «лечиться» от гаджет зависимости обычно приходится всей семьей</a:t>
            </a:r>
            <a:r>
              <a:rPr lang="ru-RU" sz="1800" dirty="0" smtClean="0">
                <a:latin typeface="+mn-lt"/>
              </a:rPr>
              <a:t>.</a:t>
            </a:r>
            <a:br>
              <a:rPr lang="ru-RU" sz="1800" dirty="0" smtClean="0">
                <a:latin typeface="+mn-lt"/>
              </a:rPr>
            </a:br>
            <a:r>
              <a:rPr lang="ru-RU" sz="1800" dirty="0" smtClean="0">
                <a:latin typeface="+mn-lt"/>
              </a:rPr>
              <a:t/>
            </a:r>
            <a:br>
              <a:rPr lang="ru-RU" sz="1800" dirty="0" smtClean="0">
                <a:latin typeface="+mn-lt"/>
              </a:rPr>
            </a:br>
            <a:r>
              <a:rPr lang="ru-RU" sz="1800" dirty="0" smtClean="0">
                <a:latin typeface="+mn-lt"/>
              </a:rPr>
              <a:t>    </a:t>
            </a:r>
            <a:r>
              <a:rPr lang="ru-RU" sz="1800" b="1" dirty="0" smtClean="0">
                <a:latin typeface="+mn-lt"/>
                <a:cs typeface="Times New Roman" panose="02020603050405020304" pitchFamily="18" charset="0"/>
              </a:rPr>
              <a:t>«</a:t>
            </a:r>
            <a:r>
              <a:rPr lang="ru-RU" sz="1800" b="1" dirty="0">
                <a:latin typeface="+mn-lt"/>
                <a:cs typeface="Times New Roman" panose="02020603050405020304" pitchFamily="18" charset="0"/>
              </a:rPr>
              <a:t>Именно от родителей зависит, принесет компьютер ребенку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пользу или вред…»</a:t>
            </a:r>
            <a:endParaRPr lang="ru-RU" sz="1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96" y="1499934"/>
            <a:ext cx="5395403" cy="4067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366277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Совет директоров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Совет директоров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вет директоров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194</TotalTime>
  <Words>588</Words>
  <Application>Microsoft Office PowerPoint</Application>
  <PresentationFormat>Широкоэкранный</PresentationFormat>
  <Paragraphs>27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Совет директоров</vt:lpstr>
      <vt:lpstr>Гаджет зависимость  у детей, интернет безопасность.</vt:lpstr>
      <vt:lpstr>Презентация PowerPoint</vt:lpstr>
      <vt:lpstr>Презентация PowerPoint</vt:lpstr>
      <vt:lpstr>Разумные временные рамки:</vt:lpstr>
      <vt:lpstr> Когда пора бить тревогу?</vt:lpstr>
      <vt:lpstr>Презентация PowerPoint</vt:lpstr>
      <vt:lpstr>Как же отучить ребёнка от смартфона?</vt:lpstr>
      <vt:lpstr>   Телефон с интернетом давно и прочно вошли в нашу жизнь — новости, сообщения, рабочие моменты. Отказаться от этого нелегко. Чего же мы хотим от детей? Когда сами свое свободное время проводим в телефоне в социальных сетях, компьютерах и телевизорах. Поэтому «лечиться» от гаджет зависимости обычно приходится всей семьей.      «Именно от родителей зависит, принесет компьютер ребенку пользу или вред…»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Гаджето зависимость  у детей, интернет безопасность.</dc:title>
  <dc:creator>User</dc:creator>
  <cp:lastModifiedBy>ППМС - Социальный педагог</cp:lastModifiedBy>
  <cp:revision>10</cp:revision>
  <dcterms:created xsi:type="dcterms:W3CDTF">2019-11-19T08:59:09Z</dcterms:created>
  <dcterms:modified xsi:type="dcterms:W3CDTF">2020-04-23T03:36:47Z</dcterms:modified>
</cp:coreProperties>
</file>