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E812"/>
    <a:srgbClr val="B93A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ЗОЖ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ctr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2%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Ингушетия </c:v>
                </c:pt>
                <c:pt idx="1">
                  <c:v>Крым </c:v>
                </c:pt>
                <c:pt idx="2">
                  <c:v>Адыгея</c:v>
                </c:pt>
                <c:pt idx="3">
                  <c:v>Чувашия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0.37</c:v>
                </c:pt>
                <c:pt idx="1">
                  <c:v>0.28999999999999998</c:v>
                </c:pt>
                <c:pt idx="2">
                  <c:v>0.28000000000000003</c:v>
                </c:pt>
                <c:pt idx="3">
                  <c:v>0.24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A7-4254-83EC-5C52A028AEB2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0224" y="-317500"/>
            <a:ext cx="8791575" cy="23876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B0F0"/>
                </a:solidFill>
              </a:rPr>
              <a:t>МЫ ЗА ЗДОРОВЫЙ ОБРАЗ ЖИЗНИ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01916" y="5069717"/>
            <a:ext cx="8791575" cy="165576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 </a:t>
            </a:r>
          </a:p>
          <a:p>
            <a:pPr algn="just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 «Б» класс,  МОУ «СОШ №2».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757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613" y="123218"/>
            <a:ext cx="9905998" cy="209928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</a:rPr>
              <a:t>Здоровый</a:t>
            </a:r>
            <a:r>
              <a:rPr lang="ru-RU" sz="3200" dirty="0">
                <a:solidFill>
                  <a:srgbClr val="00B0F0"/>
                </a:solidFill>
              </a:rPr>
              <a:t> </a:t>
            </a:r>
            <a:r>
              <a:rPr lang="ru-RU" sz="3200" b="1" dirty="0" err="1">
                <a:solidFill>
                  <a:srgbClr val="00B0F0"/>
                </a:solidFill>
              </a:rPr>
              <a:t>óбраз</a:t>
            </a:r>
            <a:r>
              <a:rPr lang="ru-RU" sz="3200" dirty="0">
                <a:solidFill>
                  <a:srgbClr val="00B0F0"/>
                </a:solidFill>
              </a:rPr>
              <a:t> </a:t>
            </a:r>
            <a:r>
              <a:rPr lang="ru-RU" sz="3200" b="1" dirty="0" err="1">
                <a:solidFill>
                  <a:srgbClr val="00B0F0"/>
                </a:solidFill>
              </a:rPr>
              <a:t>жи́зни</a:t>
            </a:r>
            <a:r>
              <a:rPr lang="ru-RU" sz="3200" dirty="0">
                <a:solidFill>
                  <a:srgbClr val="00B0F0"/>
                </a:solidFill>
              </a:rPr>
              <a:t>, </a:t>
            </a:r>
            <a:r>
              <a:rPr lang="ru-RU" sz="3200" b="1" dirty="0">
                <a:solidFill>
                  <a:srgbClr val="00B0F0"/>
                </a:solidFill>
              </a:rPr>
              <a:t>ЗОЖ</a:t>
            </a:r>
            <a:r>
              <a:rPr lang="ru-RU" sz="2000" dirty="0">
                <a:solidFill>
                  <a:srgbClr val="00B0F0"/>
                </a:solidFill>
              </a:rPr>
              <a:t> — </a:t>
            </a:r>
            <a:r>
              <a:rPr lang="ru-RU" sz="2000" b="1" dirty="0">
                <a:solidFill>
                  <a:srgbClr val="00B0F0"/>
                </a:solidFill>
              </a:rPr>
              <a:t>образ</a:t>
            </a:r>
            <a:r>
              <a:rPr lang="ru-RU" sz="2000" dirty="0">
                <a:solidFill>
                  <a:srgbClr val="00B0F0"/>
                </a:solidFill>
              </a:rPr>
              <a:t> </a:t>
            </a:r>
            <a:r>
              <a:rPr lang="ru-RU" sz="2000" b="1" dirty="0">
                <a:solidFill>
                  <a:srgbClr val="00B0F0"/>
                </a:solidFill>
              </a:rPr>
              <a:t>жизни</a:t>
            </a:r>
            <a:r>
              <a:rPr lang="ru-RU" sz="2000" dirty="0">
                <a:solidFill>
                  <a:srgbClr val="00B0F0"/>
                </a:solidFill>
              </a:rPr>
              <a:t> человека, направленный на сохранение здоровья, профилактику болезней и укрепление человеческого организма в целом.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1712" y="2349500"/>
            <a:ext cx="9905999" cy="407670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3800" i="1" dirty="0">
                <a:solidFill>
                  <a:srgbClr val="87E812"/>
                </a:solidFill>
              </a:rPr>
              <a:t>Одна из основных составляющих здоровья – это здоровый образ жизни —</a:t>
            </a:r>
            <a:r>
              <a:rPr lang="ru-RU" sz="3800" i="1" dirty="0">
                <a:solidFill>
                  <a:srgbClr val="FF0000"/>
                </a:solidFill>
              </a:rPr>
              <a:t> </a:t>
            </a:r>
            <a:r>
              <a:rPr lang="ru-RU" sz="3800" i="1" dirty="0">
                <a:solidFill>
                  <a:srgbClr val="87E812"/>
                </a:solidFill>
              </a:rPr>
              <a:t>это такой образ жизни человека, который направлен на укрепление здоровья и профилактику болезней. Иными словами, здоровый образ жизни — это список правил, соблюдение которых максимально обеспечит сохранение и укрепление здоровья (как физического, так и психического</a:t>
            </a:r>
            <a:r>
              <a:rPr lang="ru-RU" sz="3800" i="1" dirty="0" smtClean="0">
                <a:solidFill>
                  <a:srgbClr val="87E812"/>
                </a:solidFill>
              </a:rPr>
              <a:t>).</a:t>
            </a:r>
          </a:p>
          <a:p>
            <a:pPr algn="just">
              <a:buNone/>
            </a:pPr>
            <a:endParaRPr lang="ru-RU" sz="3600" i="1" dirty="0">
              <a:solidFill>
                <a:srgbClr val="87E812"/>
              </a:solidFill>
            </a:endParaRPr>
          </a:p>
          <a:p>
            <a:pPr algn="just"/>
            <a:r>
              <a:rPr lang="ru-RU" sz="3600" dirty="0">
                <a:solidFill>
                  <a:srgbClr val="87E812"/>
                </a:solidFill>
              </a:rPr>
              <a:t>  </a:t>
            </a:r>
            <a:r>
              <a:rPr lang="ru-RU" sz="3600" i="1" dirty="0">
                <a:solidFill>
                  <a:srgbClr val="87E812"/>
                </a:solidFill>
              </a:rPr>
              <a:t> </a:t>
            </a:r>
            <a:r>
              <a:rPr lang="ru-RU" sz="3800" i="1" dirty="0">
                <a:solidFill>
                  <a:srgbClr val="87E812"/>
                </a:solidFill>
              </a:rPr>
              <a:t>Древние люди не знали особенностей гигиены, правильного питания или оптимального количества физических нагрузок. Это способствовало уменьшению численности населения и колоссальному количеству больных людей. С течением времени понятие здорового образа жизни «въелось» в сердца граждан. Желание прожить как можно дольше, увидеть внуков и обладать достаточным здоровьем, чтобы успеть с ними понянчиться, – отличная мотивация к созданию основы для здорового образа жизни.</a:t>
            </a:r>
          </a:p>
          <a:p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xmlns="" val="30866283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C000"/>
                </a:solidFill>
              </a:rPr>
              <a:t>Согласно статистике, наиболее высокий </a:t>
            </a:r>
            <a:r>
              <a:rPr lang="ru-RU" sz="1800" b="1" dirty="0">
                <a:solidFill>
                  <a:srgbClr val="FFC000"/>
                </a:solidFill>
              </a:rPr>
              <a:t>процент</a:t>
            </a:r>
            <a:r>
              <a:rPr lang="ru-RU" sz="1800" dirty="0">
                <a:solidFill>
                  <a:srgbClr val="FFC000"/>
                </a:solidFill>
              </a:rPr>
              <a:t> граждан, </a:t>
            </a:r>
            <a:r>
              <a:rPr lang="ru-RU" sz="1800" b="1" dirty="0">
                <a:solidFill>
                  <a:srgbClr val="FFC000"/>
                </a:solidFill>
              </a:rPr>
              <a:t>ведущих</a:t>
            </a:r>
            <a:r>
              <a:rPr lang="ru-RU" sz="1800" dirty="0">
                <a:solidFill>
                  <a:srgbClr val="FFC000"/>
                </a:solidFill>
              </a:rPr>
              <a:t> </a:t>
            </a:r>
            <a:r>
              <a:rPr lang="ru-RU" sz="1800" b="1" dirty="0">
                <a:solidFill>
                  <a:srgbClr val="FFC000"/>
                </a:solidFill>
              </a:rPr>
              <a:t>здоровый</a:t>
            </a:r>
            <a:r>
              <a:rPr lang="ru-RU" sz="1800" dirty="0">
                <a:solidFill>
                  <a:srgbClr val="FFC000"/>
                </a:solidFill>
              </a:rPr>
              <a:t> </a:t>
            </a:r>
            <a:r>
              <a:rPr lang="ru-RU" sz="1800" b="1" dirty="0">
                <a:solidFill>
                  <a:srgbClr val="FFC000"/>
                </a:solidFill>
              </a:rPr>
              <a:t>образ</a:t>
            </a:r>
            <a:r>
              <a:rPr lang="ru-RU" sz="1800" dirty="0">
                <a:solidFill>
                  <a:srgbClr val="FFC000"/>
                </a:solidFill>
              </a:rPr>
              <a:t> </a:t>
            </a:r>
            <a:r>
              <a:rPr lang="ru-RU" sz="1800" b="1" dirty="0">
                <a:solidFill>
                  <a:srgbClr val="FFC000"/>
                </a:solidFill>
              </a:rPr>
              <a:t>жизни</a:t>
            </a:r>
            <a:r>
              <a:rPr lang="ru-RU" sz="1800" dirty="0">
                <a:solidFill>
                  <a:srgbClr val="FFC000"/>
                </a:solidFill>
              </a:rPr>
              <a:t>, зафиксирован в Ингушетии </a:t>
            </a:r>
            <a:r>
              <a:rPr lang="ru-RU" sz="1800" dirty="0" smtClean="0">
                <a:solidFill>
                  <a:srgbClr val="FFC000"/>
                </a:solidFill>
              </a:rPr>
              <a:t>(37%), </a:t>
            </a:r>
            <a:r>
              <a:rPr lang="ru-RU" sz="1800" dirty="0">
                <a:solidFill>
                  <a:srgbClr val="FFC000"/>
                </a:solidFill>
              </a:rPr>
              <a:t>Крыму </a:t>
            </a:r>
            <a:r>
              <a:rPr lang="ru-RU" sz="1800" dirty="0" smtClean="0">
                <a:solidFill>
                  <a:srgbClr val="FFC000"/>
                </a:solidFill>
              </a:rPr>
              <a:t>(22%), </a:t>
            </a:r>
            <a:r>
              <a:rPr lang="ru-RU" sz="1800" dirty="0">
                <a:solidFill>
                  <a:srgbClr val="FFC000"/>
                </a:solidFill>
              </a:rPr>
              <a:t>Адыгее </a:t>
            </a:r>
            <a:r>
              <a:rPr lang="ru-RU" sz="1800" dirty="0" smtClean="0">
                <a:solidFill>
                  <a:srgbClr val="FFC000"/>
                </a:solidFill>
              </a:rPr>
              <a:t>(22%), Чувашии (22%)</a:t>
            </a:r>
            <a:endParaRPr lang="ru-RU" sz="1800" dirty="0">
              <a:solidFill>
                <a:srgbClr val="FFC00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9576914"/>
              </p:ext>
            </p:extLst>
          </p:nvPr>
        </p:nvGraphicFramePr>
        <p:xfrm>
          <a:off x="812800" y="2249488"/>
          <a:ext cx="10553699" cy="399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7163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pngkey.com/png/detail/133-1339174_healthy-lifestyles-healthy-lifestyle-icon-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7420"/>
            <a:ext cx="9143999" cy="641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6780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ytimg.com/vi/jJGx59_5aBk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0" y="-1"/>
            <a:ext cx="12319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047436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4713" y="224818"/>
            <a:ext cx="9905998" cy="1478570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chemeClr val="accent2"/>
                </a:solidFill>
              </a:rPr>
              <a:t>История </a:t>
            </a:r>
            <a:r>
              <a:rPr lang="ru-RU" sz="8800" dirty="0" err="1" smtClean="0">
                <a:solidFill>
                  <a:schemeClr val="accent2"/>
                </a:solidFill>
              </a:rPr>
              <a:t>зож</a:t>
            </a:r>
            <a:endParaRPr lang="ru-RU" sz="8800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9888" y="1392443"/>
            <a:ext cx="9888951" cy="9929062"/>
          </a:xfrm>
        </p:spPr>
        <p:txBody>
          <a:bodyPr>
            <a:normAutofit/>
          </a:bodyPr>
          <a:lstStyle/>
          <a:p>
            <a:pPr algn="just"/>
            <a:r>
              <a:rPr lang="ru-RU" sz="2000" i="1" dirty="0">
                <a:solidFill>
                  <a:srgbClr val="FFFF00"/>
                </a:solidFill>
              </a:rPr>
              <a:t>Понятие «здоровый образ жизни» появилось в России. В 1989 году профессор-фармаколог Израиль </a:t>
            </a:r>
            <a:r>
              <a:rPr lang="ru-RU" sz="2000" i="1" dirty="0" err="1">
                <a:solidFill>
                  <a:srgbClr val="FFFF00"/>
                </a:solidFill>
              </a:rPr>
              <a:t>Брехман</a:t>
            </a:r>
            <a:r>
              <a:rPr lang="ru-RU" sz="2000" i="1" dirty="0">
                <a:solidFill>
                  <a:srgbClr val="FFFF00"/>
                </a:solidFill>
              </a:rPr>
              <a:t>, которому и приписывается авторство термина, выступил на конференции с </a:t>
            </a:r>
            <a:r>
              <a:rPr lang="ru-RU" sz="2000" i="1" dirty="0" smtClean="0">
                <a:solidFill>
                  <a:srgbClr val="FFFF00"/>
                </a:solidFill>
              </a:rPr>
              <a:t>докладом </a:t>
            </a:r>
            <a:r>
              <a:rPr lang="ru-RU" sz="2000" i="1" dirty="0">
                <a:solidFill>
                  <a:srgbClr val="FFFF00"/>
                </a:solidFill>
              </a:rPr>
              <a:t>о внедрении научной концепции здорового образа жизни. В идеях </a:t>
            </a:r>
            <a:r>
              <a:rPr lang="ru-RU" sz="2000" i="1" dirty="0" err="1">
                <a:solidFill>
                  <a:srgbClr val="FFFF00"/>
                </a:solidFill>
              </a:rPr>
              <a:t>Брехмана</a:t>
            </a:r>
            <a:r>
              <a:rPr lang="ru-RU" sz="2000" i="1" dirty="0">
                <a:solidFill>
                  <a:srgbClr val="FFFF00"/>
                </a:solidFill>
              </a:rPr>
              <a:t> ничего сверхъестественного не было: сбалансированное питание, полноценный сон, свежий воздух и </a:t>
            </a:r>
            <a:r>
              <a:rPr lang="ru-RU" sz="2000" i="1" dirty="0" smtClean="0">
                <a:solidFill>
                  <a:srgbClr val="FFFF00"/>
                </a:solidFill>
              </a:rPr>
              <a:t>движение. Но </a:t>
            </a:r>
            <a:r>
              <a:rPr lang="ru-RU" sz="2000" i="1" dirty="0">
                <a:solidFill>
                  <a:srgbClr val="FFFF00"/>
                </a:solidFill>
              </a:rPr>
              <a:t>среди медиков его доклады пользовались невероятной популярностью. И с 1991 года появляется наука </a:t>
            </a:r>
            <a:r>
              <a:rPr lang="ru-RU" sz="2000" i="1" dirty="0" err="1">
                <a:solidFill>
                  <a:srgbClr val="FFFF00"/>
                </a:solidFill>
              </a:rPr>
              <a:t>валеология</a:t>
            </a:r>
            <a:r>
              <a:rPr lang="ru-RU" sz="2000" i="1" dirty="0">
                <a:solidFill>
                  <a:srgbClr val="FFFF00"/>
                </a:solidFill>
              </a:rPr>
              <a:t>, основанная на </a:t>
            </a:r>
            <a:r>
              <a:rPr lang="ru-RU" sz="2000" i="1" dirty="0" err="1">
                <a:solidFill>
                  <a:srgbClr val="FFFF00"/>
                </a:solidFill>
              </a:rPr>
              <a:t>брехмановских</a:t>
            </a:r>
            <a:r>
              <a:rPr lang="ru-RU" sz="2000" i="1" dirty="0">
                <a:solidFill>
                  <a:srgbClr val="FFFF00"/>
                </a:solidFill>
              </a:rPr>
              <a:t> идеях. Курс «</a:t>
            </a:r>
            <a:r>
              <a:rPr lang="ru-RU" sz="2000" i="1" dirty="0" err="1">
                <a:solidFill>
                  <a:srgbClr val="FFFF00"/>
                </a:solidFill>
              </a:rPr>
              <a:t>Валеология</a:t>
            </a:r>
            <a:r>
              <a:rPr lang="ru-RU" sz="2000" i="1" dirty="0">
                <a:solidFill>
                  <a:srgbClr val="FFFF00"/>
                </a:solidFill>
              </a:rPr>
              <a:t>» входит в учебные планы ВУЗов и преподается в </a:t>
            </a:r>
            <a:r>
              <a:rPr lang="ru-RU" sz="2000" i="1" dirty="0" smtClean="0">
                <a:solidFill>
                  <a:srgbClr val="FFFF00"/>
                </a:solidFill>
              </a:rPr>
              <a:t>школе. </a:t>
            </a:r>
            <a:r>
              <a:rPr lang="ru-RU" sz="2000" i="1" dirty="0">
                <a:solidFill>
                  <a:srgbClr val="FFFF00"/>
                </a:solidFill>
              </a:rPr>
              <a:t>Идеи здорового образа жизни начинают пользоваться успехом, поэтому появляется все больше авторских методик. Но уже в 2001 году Министерство образования РФ из учебных планов предмет «</a:t>
            </a:r>
            <a:r>
              <a:rPr lang="ru-RU" sz="2000" i="1" dirty="0" err="1">
                <a:solidFill>
                  <a:srgbClr val="FFFF00"/>
                </a:solidFill>
              </a:rPr>
              <a:t>Валеология</a:t>
            </a:r>
            <a:r>
              <a:rPr lang="ru-RU" sz="2000" i="1" dirty="0">
                <a:solidFill>
                  <a:srgbClr val="FFFF00"/>
                </a:solidFill>
              </a:rPr>
              <a:t>» исключает</a:t>
            </a:r>
            <a:r>
              <a:rPr lang="ru-RU" sz="2000" i="1" dirty="0" smtClean="0">
                <a:solidFill>
                  <a:srgbClr val="FFFF00"/>
                </a:solidFill>
              </a:rPr>
              <a:t>. </a:t>
            </a:r>
            <a:r>
              <a:rPr lang="ru-RU" sz="2000" i="1" dirty="0">
                <a:solidFill>
                  <a:srgbClr val="FFFF00"/>
                </a:solidFill>
              </a:rPr>
              <a:t>И, когда россияне о понятии «здорового образа жизни» начинают забывать, на Западе его подхватывают и через несколько лет возвращают на родину, только уже под европейским лейблом.</a:t>
            </a:r>
          </a:p>
        </p:txBody>
      </p:sp>
      <p:sp>
        <p:nvSpPr>
          <p:cNvPr id="5" name="AutoShape 2" descr="data:image/svg+xml,%3Csvg%20xmlns%3D%22http%3A%2F%2Fwww.w3.org%2F2000%2Fsvg%22%20src%3D%22data%3Aimage%2Fsvg%2Bxml%2C%253Csvg%2520xmlns%253D%2522http%253A%252F%252Fwww.w3.org%252F2000%252Fsvg%2522%2520width%253D%2522640%2522%2520height%253D%2522360%2522%253E%253C%252Fsvg%253E%22%20width%3D%22720%22%20height%3D%22405%22%3E%3C%2Fsvg%3E"/>
          <p:cNvSpPr>
            <a:spLocks noChangeAspect="1" noChangeArrowheads="1"/>
          </p:cNvSpPr>
          <p:nvPr/>
        </p:nvSpPr>
        <p:spPr bwMode="auto">
          <a:xfrm>
            <a:off x="300851" y="2306843"/>
            <a:ext cx="840562" cy="85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-248453"/>
            <a:ext cx="24878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>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/>
            </a:r>
            <a:b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</a:br>
            <a:endParaRPr kumimoji="0" lang="ru-RU" altLang="ru-RU" sz="1900" b="0" i="0" u="none" strike="noStrike" cap="none" normalizeH="0" baseline="0" dirty="0" smtClean="0">
              <a:ln>
                <a:noFill/>
              </a:ln>
              <a:solidFill>
                <a:srgbClr val="646464"/>
              </a:solidFill>
              <a:effectLst/>
              <a:latin typeface="Roboto"/>
            </a:endParaRPr>
          </a:p>
        </p:txBody>
      </p:sp>
      <p:sp>
        <p:nvSpPr>
          <p:cNvPr id="7" name="AutoShape 4" descr="data:image/svg+xml,%3Csvg%20xmlns%3D%22http%3A%2F%2Fwww.w3.org%2F2000%2Fsvg%22%20src%3D%22data%3Aimage%2Fsvg%2Bxml%2C%253Csvg%2520xmlns%253D%2522http%253A%252F%252Fwww.w3.org%252F2000%252Fsvg%2522%2520width%253D%2522640%2522%2520height%253D%2522360%2522%253E%253C%252Fsvg%253E%22%20width%3D%22720%22%20height%3D%22405%22%3E%3C%2Fsvg%3E"/>
          <p:cNvSpPr>
            <a:spLocks noChangeAspect="1" noChangeArrowheads="1"/>
          </p:cNvSpPr>
          <p:nvPr/>
        </p:nvSpPr>
        <p:spPr bwMode="auto">
          <a:xfrm>
            <a:off x="92075" y="2762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44474" y="-92765"/>
            <a:ext cx="220831" cy="95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> 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/>
            </a:r>
            <a:b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</a:br>
            <a:endParaRPr kumimoji="0" lang="ru-RU" altLang="ru-RU" sz="1900" b="0" i="0" u="none" strike="noStrike" cap="none" normalizeH="0" baseline="0" dirty="0" smtClean="0">
              <a:ln>
                <a:noFill/>
              </a:ln>
              <a:solidFill>
                <a:srgbClr val="646464"/>
              </a:solidFill>
              <a:effectLst/>
              <a:latin typeface="Roboto"/>
            </a:endParaRPr>
          </a:p>
        </p:txBody>
      </p:sp>
      <p:sp>
        <p:nvSpPr>
          <p:cNvPr id="13" name="AutoShape 10" descr="data:image/svg+xml,%3Csvg%20xmlns%3D%22http%3A%2F%2Fwww.w3.org%2F2000%2Fsvg%22%20src%3D%22data%3Aimage%2Fsvg%2Bxml%2C%253Csvg%2520xmlns%253D%2522http%253A%252F%252Fwww.w3.org%252F2000%252Fsvg%2522%2520width%253D%2522640%2522%2520height%253D%2522360%2522%253E%253C%252Fsvg%253E%22%20width%3D%22720%22%20height%3D%22405%22%3E%3C%2Fsvg%3E"/>
          <p:cNvSpPr>
            <a:spLocks noChangeAspect="1" noChangeArrowheads="1"/>
          </p:cNvSpPr>
          <p:nvPr/>
        </p:nvSpPr>
        <p:spPr bwMode="auto">
          <a:xfrm>
            <a:off x="-355619" y="114271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-1026566" y="19333"/>
            <a:ext cx="320922" cy="112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> 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  <a:t/>
            </a:r>
            <a:br>
              <a:rPr kumimoji="0" lang="ru-RU" altLang="ru-RU" sz="19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Roboto"/>
              </a:rPr>
            </a:br>
            <a:endParaRPr kumimoji="0" lang="ru-RU" altLang="ru-RU" sz="1900" b="0" i="0" u="none" strike="noStrike" cap="none" normalizeH="0" baseline="0" dirty="0" smtClean="0">
              <a:ln>
                <a:noFill/>
              </a:ln>
              <a:solidFill>
                <a:srgbClr val="646464"/>
              </a:solidFill>
              <a:effectLst/>
              <a:latin typeface="Roboto"/>
            </a:endParaRPr>
          </a:p>
        </p:txBody>
      </p:sp>
      <p:sp>
        <p:nvSpPr>
          <p:cNvPr id="15" name="AutoShape 12" descr="data:image/svg+xml,%3Csvg%20xmlns%3D%22http%3A%2F%2Fwww.w3.org%2F2000%2Fsvg%22%20src%3D%22data%3Aimage%2Fsvg%2Bxml%2C%253Csvg%2520xmlns%253D%2522http%253A%252F%252Fwww.w3.org%252F2000%252Fsvg%2522%2520width%253D%2522640%2522%2520height%253D%2522360%2522%253E%253C%252Fsvg%253E%22%20width%3D%22720%22%20height%3D%22405%22%3E%3C%2Fsvg%3E"/>
          <p:cNvSpPr>
            <a:spLocks noChangeAspect="1" noChangeArrowheads="1"/>
          </p:cNvSpPr>
          <p:nvPr/>
        </p:nvSpPr>
        <p:spPr bwMode="auto">
          <a:xfrm>
            <a:off x="396875" y="5810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9713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933" y="0"/>
            <a:ext cx="3623472" cy="3316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un9-24.userapi.com/EkMXCywSSGCyFG2WT68sVSFBN_yBLc6Rt_KZbg/RYzJUOZnuqk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16288"/>
            <a:ext cx="4754296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282" y="3316288"/>
            <a:ext cx="7469718" cy="35417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835400" cy="33162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0816" y="0"/>
            <a:ext cx="4762500" cy="331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303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193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129</TotalTime>
  <Words>251</Words>
  <Application>Microsoft Office PowerPoint</Application>
  <PresentationFormat>Произвольный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Контур</vt:lpstr>
      <vt:lpstr>МЫ ЗА ЗДОРОВЫЙ ОБРАЗ ЖИЗНИ</vt:lpstr>
      <vt:lpstr>Здоровый óбраз жи́зни, ЗОЖ — образ жизни человека, направленный на сохранение здоровья, профилактику болезней и укрепление человеческого организма в целом.</vt:lpstr>
      <vt:lpstr>Согласно статистике, наиболее высокий процент граждан, ведущих здоровый образ жизни, зафиксирован в Ингушетии (37%), Крыму (22%), Адыгее (22%), Чувашии (22%)</vt:lpstr>
      <vt:lpstr>Слайд 4</vt:lpstr>
      <vt:lpstr>Слайд 5</vt:lpstr>
      <vt:lpstr>История зож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</dc:title>
  <dc:creator>Админ</dc:creator>
  <cp:lastModifiedBy>S2_40</cp:lastModifiedBy>
  <cp:revision>15</cp:revision>
  <dcterms:created xsi:type="dcterms:W3CDTF">2020-12-02T13:25:32Z</dcterms:created>
  <dcterms:modified xsi:type="dcterms:W3CDTF">2020-12-04T07:17:58Z</dcterms:modified>
</cp:coreProperties>
</file>