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4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5589240"/>
            <a:ext cx="4320480" cy="108012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Выполнили: учащиеся 10А класса </a:t>
            </a:r>
            <a:endParaRPr lang="ru-RU" dirty="0" smtClean="0"/>
          </a:p>
          <a:p>
            <a:r>
              <a:rPr lang="ru-RU" dirty="0" smtClean="0"/>
              <a:t>МОУ </a:t>
            </a:r>
            <a:r>
              <a:rPr lang="ru-RU" dirty="0" smtClean="0"/>
              <a:t>«СОШ №2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Стрекалова Екатерина, </a:t>
            </a:r>
            <a:r>
              <a:rPr lang="ru-RU" dirty="0" err="1" smtClean="0"/>
              <a:t>Коптикова</a:t>
            </a:r>
            <a:r>
              <a:rPr lang="ru-RU" dirty="0" smtClean="0"/>
              <a:t> Алена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412776"/>
            <a:ext cx="5725188" cy="93610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Здоровый образ жизни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76871"/>
            <a:ext cx="4669385" cy="288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8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6512511" cy="566936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Calibri" pitchFamily="34" charset="0"/>
              </a:rPr>
              <a:t>Спасибо за внимание!</a:t>
            </a:r>
            <a:endParaRPr lang="ru-RU" sz="3600" dirty="0"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344816" cy="4135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07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3852109" cy="1834557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Calibri" pitchFamily="34" charset="0"/>
              </a:rPr>
              <a:t>Понятие здоровья и ЗОЖ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3497802"/>
            <a:ext cx="3924873" cy="2139518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solidFill>
                  <a:schemeClr val="tx2"/>
                </a:solidFill>
                <a:latin typeface="Calibri" pitchFamily="34" charset="0"/>
              </a:rPr>
              <a:t>Здоровье - это первая и важнейшая потребность человека, определяющая способность его к труду и обеспечивающая гармоническое развитие личности</a:t>
            </a:r>
            <a:r>
              <a:rPr lang="ru-RU" sz="1600" dirty="0">
                <a:latin typeface="Calibri" pitchFamily="34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950296" cy="395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7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515" y="620688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>
                <a:latin typeface="Calibri" pitchFamily="34" charset="0"/>
              </a:rPr>
              <a:t>Компоненты здоровья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483768" y="1915316"/>
            <a:ext cx="3960440" cy="28803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8225733">
            <a:off x="1762151" y="2978372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itchFamily="34" charset="0"/>
              </a:rPr>
              <a:t>духовные</a:t>
            </a:r>
          </a:p>
        </p:txBody>
      </p:sp>
      <p:sp>
        <p:nvSpPr>
          <p:cNvPr id="5" name="Прямоугольник 4"/>
          <p:cNvSpPr/>
          <p:nvPr/>
        </p:nvSpPr>
        <p:spPr>
          <a:xfrm rot="3389094">
            <a:off x="5295799" y="3252287"/>
            <a:ext cx="1518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Calibri" pitchFamily="34" charset="0"/>
              </a:rPr>
              <a:t>социальные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26353" y="4899239"/>
            <a:ext cx="1471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Calibri" pitchFamily="34" charset="0"/>
              </a:rPr>
              <a:t>физические</a:t>
            </a:r>
          </a:p>
        </p:txBody>
      </p:sp>
    </p:spTree>
    <p:extLst>
      <p:ext uri="{BB962C8B-B14F-4D97-AF65-F5344CB8AC3E}">
        <p14:creationId xmlns:p14="http://schemas.microsoft.com/office/powerpoint/2010/main" val="39969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latin typeface="Calibri" pitchFamily="34" charset="0"/>
              </a:rPr>
              <a:t>ЗОЖ включает в себя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492896"/>
            <a:ext cx="3346704" cy="34747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932040" y="1988840"/>
            <a:ext cx="3672408" cy="39787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Режим труда и </a:t>
            </a:r>
            <a:r>
              <a:rPr lang="ru-RU" sz="2000" dirty="0" smtClean="0">
                <a:latin typeface="Calibri" pitchFamily="34" charset="0"/>
              </a:rPr>
              <a:t>отдыха;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</a:rPr>
              <a:t>Искоренение </a:t>
            </a:r>
            <a:r>
              <a:rPr lang="ru-RU" sz="2000" dirty="0">
                <a:latin typeface="Calibri" pitchFamily="34" charset="0"/>
              </a:rPr>
              <a:t>вредных привычек (курение, алкоголь, наркотики</a:t>
            </a:r>
            <a:r>
              <a:rPr lang="ru-RU" sz="2000" dirty="0" smtClean="0">
                <a:latin typeface="Calibri" pitchFamily="34" charset="0"/>
              </a:rPr>
              <a:t>);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</a:rPr>
              <a:t>Рациональное питание;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Двигательная </a:t>
            </a:r>
            <a:r>
              <a:rPr lang="ru-RU" sz="2000" dirty="0" smtClean="0">
                <a:latin typeface="Calibri" pitchFamily="34" charset="0"/>
              </a:rPr>
              <a:t>активность;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</a:rPr>
              <a:t>Закаливание;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Личная </a:t>
            </a:r>
            <a:r>
              <a:rPr lang="ru-RU" sz="2000" dirty="0" smtClean="0">
                <a:latin typeface="Calibri" pitchFamily="34" charset="0"/>
              </a:rPr>
              <a:t>гигиена.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13255"/>
            <a:ext cx="3941331" cy="402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8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373216"/>
            <a:ext cx="7344816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0" dirty="0" smtClean="0">
                <a:latin typeface="Calibri" pitchFamily="34" charset="0"/>
              </a:rPr>
              <a:t>Правильный образ жизни является фактором здоровья, а нездоровый-фактором риска.</a:t>
            </a:r>
            <a:endParaRPr lang="ru-RU" sz="2000" b="0" dirty="0"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8771"/>
            <a:ext cx="6912768" cy="446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64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052736"/>
            <a:ext cx="3636085" cy="125849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alibri" pitchFamily="34" charset="0"/>
              </a:rPr>
              <a:t>Влияние двигательной активности на здоровье человека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4017085" cy="48947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1847846"/>
            <a:ext cx="3460668" cy="2931606"/>
          </a:xfrm>
        </p:spPr>
        <p:txBody>
          <a:bodyPr>
            <a:noAutofit/>
          </a:bodyPr>
          <a:lstStyle/>
          <a:p>
            <a:endParaRPr lang="ru-RU" sz="1800" dirty="0"/>
          </a:p>
          <a:p>
            <a:r>
              <a:rPr lang="ru-RU" sz="1800" dirty="0">
                <a:latin typeface="Calibri" pitchFamily="34" charset="0"/>
              </a:rPr>
              <a:t>Двигательная активность — это любая мышечная активность, позволяющая поддерживать хорошую физическую форму, улучшать самочувствие, обеспечивать прилив энергии, дающей дополнительный стимул </a:t>
            </a:r>
            <a:r>
              <a:rPr lang="ru-RU" sz="1800" dirty="0" smtClean="0">
                <a:latin typeface="Calibri" pitchFamily="34" charset="0"/>
              </a:rPr>
              <a:t>жизни.</a:t>
            </a:r>
          </a:p>
          <a:p>
            <a:r>
              <a:rPr lang="ru-RU" sz="1800" dirty="0" smtClean="0">
                <a:latin typeface="Calibri" pitchFamily="34" charset="0"/>
              </a:rPr>
              <a:t>Физическая </a:t>
            </a:r>
            <a:r>
              <a:rPr lang="ru-RU" sz="1800" dirty="0">
                <a:latin typeface="Calibri" pitchFamily="34" charset="0"/>
              </a:rPr>
              <a:t>культура оказывает важное воздействие на умение человека приспосабливаться к внезапным и сильным функциональным колебаниям.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085184" cy="272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93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>
                <a:latin typeface="Calibri" pitchFamily="34" charset="0"/>
              </a:rPr>
              <a:t>Пагубные привычки вредящие нашему здоровью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276872"/>
            <a:ext cx="3346704" cy="3474720"/>
          </a:xfrm>
        </p:spPr>
        <p:txBody>
          <a:bodyPr>
            <a:normAutofit lnSpcReduction="10000"/>
          </a:bodyPr>
          <a:lstStyle/>
          <a:p>
            <a:pPr marL="502920" indent="-457200">
              <a:buFont typeface="+mj-lt"/>
              <a:buAutoNum type="arabicPeriod"/>
            </a:pPr>
            <a:r>
              <a:rPr lang="ru-RU" sz="1600" dirty="0" smtClean="0">
                <a:latin typeface="Calibri" pitchFamily="34" charset="0"/>
              </a:rPr>
              <a:t>Курение (уменьшает физ. </a:t>
            </a:r>
            <a:r>
              <a:rPr lang="ru-RU" sz="1600" dirty="0">
                <a:latin typeface="Calibri" pitchFamily="34" charset="0"/>
              </a:rPr>
              <a:t>с</a:t>
            </a:r>
            <a:r>
              <a:rPr lang="ru-RU" sz="1600" dirty="0" smtClean="0">
                <a:latin typeface="Calibri" pitchFamily="34" charset="0"/>
              </a:rPr>
              <a:t>илу, ухудшает память, замедляет реакцию и </a:t>
            </a:r>
            <a:r>
              <a:rPr lang="ru-RU" sz="1600" dirty="0" err="1" smtClean="0">
                <a:latin typeface="Calibri" pitchFamily="34" charset="0"/>
              </a:rPr>
              <a:t>тд</a:t>
            </a:r>
            <a:r>
              <a:rPr lang="ru-RU" sz="1600" dirty="0" smtClean="0">
                <a:latin typeface="Calibri" pitchFamily="34" charset="0"/>
              </a:rPr>
              <a:t>.);                                                                                           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1600" dirty="0" smtClean="0">
                <a:latin typeface="Calibri" pitchFamily="34" charset="0"/>
              </a:rPr>
              <a:t>Алкоголь (нарушение центральной и периферической нервной системы и </a:t>
            </a:r>
            <a:r>
              <a:rPr lang="ru-RU" sz="1600" dirty="0" err="1" smtClean="0">
                <a:latin typeface="Calibri" pitchFamily="34" charset="0"/>
              </a:rPr>
              <a:t>тд</a:t>
            </a:r>
            <a:r>
              <a:rPr lang="ru-RU" sz="1600" dirty="0" smtClean="0">
                <a:latin typeface="Calibri" pitchFamily="34" charset="0"/>
              </a:rPr>
              <a:t>.);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1600" dirty="0" smtClean="0">
                <a:latin typeface="Calibri" pitchFamily="34" charset="0"/>
              </a:rPr>
              <a:t>Наркотики (грубое нарушение жизнедеятельности организма и соц. д</a:t>
            </a:r>
            <a:r>
              <a:rPr lang="ru-RU" sz="1600" dirty="0">
                <a:latin typeface="Calibri" pitchFamily="34" charset="0"/>
              </a:rPr>
              <a:t>е</a:t>
            </a:r>
            <a:r>
              <a:rPr lang="ru-RU" sz="1600" dirty="0" smtClean="0">
                <a:latin typeface="Calibri" pitchFamily="34" charset="0"/>
              </a:rPr>
              <a:t>градация); 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1600" dirty="0" smtClean="0">
                <a:latin typeface="Calibri" pitchFamily="34" charset="0"/>
              </a:rPr>
              <a:t>Избыточный вес (атеросклероз, ишемические болезни сердца, гипертония и </a:t>
            </a:r>
            <a:r>
              <a:rPr lang="ru-RU" sz="1600" dirty="0" err="1" smtClean="0">
                <a:latin typeface="Calibri" pitchFamily="34" charset="0"/>
              </a:rPr>
              <a:t>тд</a:t>
            </a:r>
            <a:r>
              <a:rPr lang="ru-RU" sz="1600" dirty="0" smtClean="0">
                <a:latin typeface="Calibri" pitchFamily="34" charset="0"/>
              </a:rPr>
              <a:t>.) </a:t>
            </a:r>
          </a:p>
          <a:p>
            <a:pPr marL="502920" indent="-457200">
              <a:buFont typeface="+mj-lt"/>
              <a:buAutoNum type="arabicPeriod"/>
            </a:pPr>
            <a:endParaRPr lang="ru-RU" dirty="0" smtClean="0"/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2276872"/>
            <a:ext cx="3346704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663" y="2348880"/>
            <a:ext cx="412845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0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29191"/>
            <a:ext cx="4608512" cy="1258493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Calibri" pitchFamily="34" charset="0"/>
              </a:rPr>
              <a:t>Основные критерии здоровья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731520"/>
            <a:ext cx="2958480" cy="5361776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</a:rPr>
              <a:t>Наличие </a:t>
            </a:r>
            <a:r>
              <a:rPr lang="ru-RU" sz="2000" dirty="0">
                <a:latin typeface="Calibri" pitchFamily="34" charset="0"/>
              </a:rPr>
              <a:t>или отсутствие на момент обследования хронических заболеваний; </a:t>
            </a:r>
            <a:endParaRPr lang="ru-RU" sz="2000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У</a:t>
            </a:r>
            <a:r>
              <a:rPr lang="ru-RU" sz="2000" dirty="0" smtClean="0">
                <a:latin typeface="Calibri" pitchFamily="34" charset="0"/>
              </a:rPr>
              <a:t>ровень </a:t>
            </a:r>
            <a:r>
              <a:rPr lang="ru-RU" sz="2000" dirty="0">
                <a:latin typeface="Calibri" pitchFamily="34" charset="0"/>
              </a:rPr>
              <a:t>достигнутого физического и нервно-психического развития; </a:t>
            </a:r>
            <a:r>
              <a:rPr lang="ru-RU" sz="2000" dirty="0" smtClean="0">
                <a:latin typeface="Calibri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С</a:t>
            </a:r>
            <a:r>
              <a:rPr lang="ru-RU" sz="2000" dirty="0" smtClean="0">
                <a:latin typeface="Calibri" pitchFamily="34" charset="0"/>
              </a:rPr>
              <a:t>остояние </a:t>
            </a:r>
            <a:r>
              <a:rPr lang="ru-RU" sz="2000" dirty="0">
                <a:latin typeface="Calibri" pitchFamily="34" charset="0"/>
              </a:rPr>
              <a:t>основных систем организма – дыхательной, сердечно-сосудистой, выделительной, нервной; </a:t>
            </a:r>
            <a:r>
              <a:rPr lang="ru-RU" sz="2000" dirty="0" smtClean="0">
                <a:latin typeface="Calibri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Calibri" pitchFamily="34" charset="0"/>
              </a:rPr>
              <a:t>С</a:t>
            </a:r>
            <a:r>
              <a:rPr lang="ru-RU" sz="2000" dirty="0" smtClean="0">
                <a:latin typeface="Calibri" pitchFamily="34" charset="0"/>
              </a:rPr>
              <a:t>тепень </a:t>
            </a:r>
            <a:r>
              <a:rPr lang="ru-RU" sz="2000" dirty="0">
                <a:latin typeface="Calibri" pitchFamily="34" charset="0"/>
              </a:rPr>
              <a:t>сопротивляемости организма внешним воздействиям.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2924944"/>
            <a:ext cx="3388660" cy="21395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91" y="2636913"/>
            <a:ext cx="507156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3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60648"/>
            <a:ext cx="3024336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>
                <a:latin typeface="Calibri" pitchFamily="34" charset="0"/>
              </a:rPr>
              <a:t>Заключение</a:t>
            </a:r>
            <a:endParaRPr lang="ru-RU" sz="3600" dirty="0"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0405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err="1" smtClean="0">
                <a:latin typeface="Calibri" pitchFamily="34" charset="0"/>
              </a:rPr>
              <a:t>Зож</a:t>
            </a:r>
            <a:r>
              <a:rPr lang="ru-RU" sz="2800" dirty="0" smtClean="0">
                <a:latin typeface="Calibri" pitchFamily="34" charset="0"/>
              </a:rPr>
              <a:t>-это такой образ жизни, который позволяет человеку сохранить и укрепить своё здоровье.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Calibri" pitchFamily="34" charset="0"/>
              </a:rPr>
              <a:t>Для того, чтобы быть здоровым  необходимо соблюдать правила личной гигиены , заниматься спортом и закаляться , отказаться от вредных  привычек , правильно питаться, соблюдать режим дня, быть всегда в хорошем настроении.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Calibri" pitchFamily="34" charset="0"/>
              </a:rPr>
              <a:t>Главное в здоровом образе жизни-это активное творение здоровья, включая все его компоненты.</a:t>
            </a:r>
            <a:endParaRPr lang="ru-RU" sz="2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92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66</TotalTime>
  <Words>299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Georgia</vt:lpstr>
      <vt:lpstr>Trebuchet MS</vt:lpstr>
      <vt:lpstr>Wingdings</vt:lpstr>
      <vt:lpstr>Воздушный поток</vt:lpstr>
      <vt:lpstr>Здоровый образ жизни</vt:lpstr>
      <vt:lpstr>Понятие здоровья и ЗОЖ</vt:lpstr>
      <vt:lpstr>Компоненты здоровья</vt:lpstr>
      <vt:lpstr>ЗОЖ включает в себя</vt:lpstr>
      <vt:lpstr>Правильный образ жизни является фактором здоровья, а нездоровый-фактором риска.</vt:lpstr>
      <vt:lpstr>Влияние двигательной активности на здоровье человека </vt:lpstr>
      <vt:lpstr>Пагубные привычки вредящие нашему здоровью</vt:lpstr>
      <vt:lpstr>Основные критерии здоровья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</dc:title>
  <dc:creator>Царь</dc:creator>
  <cp:lastModifiedBy>S2_20</cp:lastModifiedBy>
  <cp:revision>9</cp:revision>
  <dcterms:created xsi:type="dcterms:W3CDTF">2020-12-07T07:15:52Z</dcterms:created>
  <dcterms:modified xsi:type="dcterms:W3CDTF">2020-12-09T01:14:01Z</dcterms:modified>
</cp:coreProperties>
</file>