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56" r:id="rId3"/>
    <p:sldId id="257" r:id="rId4"/>
    <p:sldId id="258" r:id="rId5"/>
    <p:sldId id="260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A50021"/>
    <a:srgbClr val="FFFFFF"/>
    <a:srgbClr val="000000"/>
    <a:srgbClr val="CC99FF"/>
    <a:srgbClr val="99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259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4475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2330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00923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6042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0705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1695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7506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184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733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092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4388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7106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17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166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6770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864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278B636-FC57-44F0-8A45-8A102CC2D061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F158FA1A-8FD1-4F0D-AFC8-F195571D49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46704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97566" y="128719"/>
            <a:ext cx="1348806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общеобразовательное учреждение </a:t>
            </a:r>
          </a:p>
          <a:p>
            <a:pPr algn="ctr"/>
            <a:r>
              <a:rPr lang="ru-RU" sz="280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Средняя школа № 4 </a:t>
            </a:r>
            <a:r>
              <a:rPr lang="ru-RU" sz="2800" dirty="0" err="1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г.о</a:t>
            </a:r>
            <a:r>
              <a:rPr lang="ru-RU" sz="280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Стрежевой</a:t>
            </a:r>
            <a:endParaRPr lang="ru-RU" sz="2800" dirty="0">
              <a:ln w="0"/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40115" y="2174880"/>
            <a:ext cx="6812699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Мы выбираем ЗОЖ!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35497" y="3575263"/>
            <a:ext cx="438116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Работу выполнили </a:t>
            </a:r>
            <a:r>
              <a:rPr lang="ru-RU" sz="2800" u="sng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ученицы 8А класса</a:t>
            </a:r>
            <a:endParaRPr lang="ru-RU" sz="2800" u="sng" dirty="0">
              <a:ln w="0"/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16778" y="4529370"/>
            <a:ext cx="3018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err="1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Агаркова</a:t>
            </a:r>
            <a:r>
              <a:rPr lang="ru-RU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Елизавета и Корикова Анна</a:t>
            </a:r>
            <a:endParaRPr lang="ru-RU" dirty="0">
              <a:ln w="0"/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3999" y="6150114"/>
            <a:ext cx="23119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Стрежевой </a:t>
            </a:r>
          </a:p>
          <a:p>
            <a:pPr algn="ctr"/>
            <a:r>
              <a:rPr lang="ru-RU" sz="1600" b="0" cap="none" spc="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2020-2021 учебный год</a:t>
            </a:r>
            <a:endParaRPr lang="ru-RU" sz="1600" b="0" cap="none" spc="0" dirty="0">
              <a:ln w="0"/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15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927902" y="288214"/>
            <a:ext cx="18473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endParaRPr lang="ru-RU" sz="7200" dirty="0">
              <a:solidFill>
                <a:schemeClr val="tx1">
                  <a:lumMod val="25000"/>
                </a:schemeClr>
              </a:solidFill>
              <a:latin typeface="Bahnschrift SemiLight Condensed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779228"/>
            <a:ext cx="12192000" cy="76372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28575" y="1055356"/>
            <a:ext cx="10006009" cy="13234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800000"/>
                </a:solidFill>
              </a:rPr>
              <a:t>Мы выбираем ЗОЖ!</a:t>
            </a:r>
            <a:endParaRPr lang="ru-RU" sz="8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84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683812"/>
            <a:ext cx="12192000" cy="81323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545989" y="358576"/>
            <a:ext cx="607214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u="none" strike="noStrike" dirty="0" smtClean="0">
                <a:solidFill>
                  <a:srgbClr val="856129"/>
                </a:solidFill>
                <a:effectLst/>
                <a:latin typeface="Georgia" panose="02040502050405020303" pitchFamily="18" charset="0"/>
              </a:rPr>
              <a:t>Оглавление</a:t>
            </a:r>
          </a:p>
          <a:p>
            <a:pPr algn="ctr"/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1.Что такое ЗОЖ?</a:t>
            </a:r>
            <a:b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2.Правильное питание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b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3.Спорт.</a:t>
            </a:r>
          </a:p>
          <a:p>
            <a:pPr algn="ctr"/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4.Личная гигиена.</a:t>
            </a:r>
            <a:b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5.Вредные привычки.  </a:t>
            </a:r>
          </a:p>
          <a:p>
            <a:pPr algn="ctr"/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6.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Заключение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18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24487"/>
            <a:ext cx="56359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rgbClr val="A50021"/>
                </a:solidFill>
              </a:rPr>
              <a:t>Здоровый образ жизни</a:t>
            </a:r>
            <a:r>
              <a:rPr lang="ru-RU" dirty="0" smtClean="0">
                <a:solidFill>
                  <a:srgbClr val="A50021"/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– образ жизни человека, направленный на профилактику болезней и укрепление здоровья. </a:t>
            </a: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Здоровый образ жизни помогает нам выполнять наши цели и задачи, успешно реализовывать свои планы, справляться с трудностями, а если придется, то и с колоссальными перегрузками. Крепкое здоровье, поддерживаемое и укрепляемое самим человеком, позволит ему прожить долгую и полную радостей жизнь.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542894" y="124487"/>
            <a:ext cx="39915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A50021"/>
                </a:solidFill>
              </a:rPr>
              <a:t>Что же входит в само понятие здоровый образ жизни? </a:t>
            </a: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правильное питание;</a:t>
            </a: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двигательный режим;</a:t>
            </a: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гигиена;</a:t>
            </a: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отказ от вредных привычек.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7582" y="270959"/>
            <a:ext cx="2144629" cy="321570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5395" y="2126218"/>
            <a:ext cx="2776419" cy="185045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564" y="3160749"/>
            <a:ext cx="2304553" cy="34568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6981" y="4311643"/>
            <a:ext cx="3783141" cy="22386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3568" y="3633747"/>
            <a:ext cx="4277840" cy="285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59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7958" y="1387314"/>
            <a:ext cx="4029137" cy="126188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Личная гигиена</a:t>
            </a:r>
            <a:r>
              <a:rPr lang="ru-RU" sz="2000" b="1" dirty="0" smtClean="0">
                <a:solidFill>
                  <a:srgbClr val="A50021"/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— совокупность гигиенических правил, выполнение которых способствует сохранению и укреплению здоровья человека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12332" y="63875"/>
            <a:ext cx="5279668" cy="526297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Личная гигиена</a:t>
            </a:r>
          </a:p>
          <a:p>
            <a:pPr algn="ctr"/>
            <a:r>
              <a:rPr lang="ru-RU" sz="2400" b="1" dirty="0" smtClean="0">
                <a:solidFill>
                  <a:srgbClr val="A50021"/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неотделима от правильного образа жизни и направлена на охрану здоровья. Основы здоровья каждого человека закладываются еще в детстве. Поэтому соблюдение элементарных правил личной гигиены должно воспитываться с ранних лет. Эти гигиенические навыки сохраняются у человека на протяжении всей жизни. Содержание кожного покрова в чистоте — одно из важнейших мероприятий личной гигиены. Важное гигиеническое значение имеет поддержание в чистоте волосяного покрова головы и гигиена ротовой полости, которая прежде всего сводится к уходу за зубами и деснами. Большое внимание надо уделять содержанию в чистоте одежды, постельного белья и поддержанию чистоты в своем жилище. </a:t>
            </a:r>
            <a:endParaRPr lang="ru-RU" dirty="0"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939" y="63875"/>
            <a:ext cx="379134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Правила личной гигиены</a:t>
            </a:r>
            <a:r>
              <a:rPr lang="ru-RU" sz="2000" b="1" dirty="0" smtClean="0">
                <a:solidFill>
                  <a:srgbClr val="A50021"/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25000"/>
                  </a:schemeClr>
                </a:solidFill>
              </a:rPr>
              <a:t>— это отличная профилактика большинства инфекционных заболеваний.</a:t>
            </a:r>
            <a:endParaRPr lang="ru-RU" sz="2000" dirty="0">
              <a:solidFill>
                <a:schemeClr val="tx1">
                  <a:lumMod val="2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938" y="3001583"/>
            <a:ext cx="3454867" cy="24523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6880" y="359834"/>
            <a:ext cx="2449750" cy="3504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1179" y="4357283"/>
            <a:ext cx="2921153" cy="219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021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4802" y="302149"/>
            <a:ext cx="3530379" cy="3530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-1" y="31805"/>
            <a:ext cx="6480313" cy="689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Правильное питание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Правильное питание – наличие в меню всех необходимых питательных веществ. 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Правильное питание – это сбалансированное питание с поступлением всех необходимых веществ, углеводов и клетчатки, нужного количества витаминов, минеральных веществ и микроэлементов. 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Правильное питание – это ограничение поступления вредных веществ.</a:t>
            </a:r>
          </a:p>
          <a:p>
            <a:endParaRPr lang="ru-RU" dirty="0" smtClean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Основные принципы правильного питания: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Энергетическая ценность пищи должна соответствовать энергетическим затратам организма.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Сбалансированность рациона, т.е. соответствие химического состава пищевых веществ физиологическим потребностям организма.</a:t>
            </a:r>
          </a:p>
          <a:p>
            <a:pPr algn="ctr"/>
            <a:endParaRPr lang="ru-RU" dirty="0" smtClean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Правильный режим питания: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Прием пищи в одно и тоже время.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4-5 разовое питание.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Интервалы в приеме пищи должны составлять не менее 3-х и не более 5 часов.</a:t>
            </a:r>
          </a:p>
          <a:p>
            <a:pPr algn="ctr"/>
            <a:r>
              <a:rPr lang="ru-RU" dirty="0" smtClean="0">
                <a:solidFill>
                  <a:schemeClr val="tx1">
                    <a:lumMod val="25000"/>
                  </a:schemeClr>
                </a:solidFill>
              </a:rPr>
              <a:t>Интервал между ужином и началом сна должен составлять 3-4 часа.</a:t>
            </a:r>
            <a:endParaRPr lang="ru-RU" dirty="0">
              <a:solidFill>
                <a:schemeClr val="tx1">
                  <a:lumMod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5887" y="4158532"/>
            <a:ext cx="4169970" cy="2453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5796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79693" y="241885"/>
            <a:ext cx="657572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25000"/>
                  </a:schemeClr>
                </a:solidFill>
              </a:rPr>
              <a:t>Что такое вредная привычка? </a:t>
            </a:r>
          </a:p>
          <a:p>
            <a:pPr algn="ctr"/>
            <a:r>
              <a:rPr lang="ru-RU" sz="1600" b="1" dirty="0" smtClean="0">
                <a:solidFill>
                  <a:srgbClr val="800000"/>
                </a:solidFill>
              </a:rPr>
              <a:t>Вредная привычка</a:t>
            </a:r>
            <a:r>
              <a:rPr lang="ru-RU" sz="1600" dirty="0" smtClean="0">
                <a:solidFill>
                  <a:srgbClr val="800000"/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25000"/>
                  </a:schemeClr>
                </a:solidFill>
              </a:rPr>
              <a:t>это автоматически повторяющееся многое число раз действие, причем действие это вредоносное с точки зрения общественного блага, окружающих или здоровья самого человека, который подпал под кабалу вредной привычки.</a:t>
            </a:r>
          </a:p>
          <a:p>
            <a:pPr algn="ctr"/>
            <a:endParaRPr lang="ru-RU" sz="1600" dirty="0" smtClean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>
                    <a:lumMod val="25000"/>
                  </a:schemeClr>
                </a:solidFill>
              </a:rPr>
              <a:t>К вредным привычкам можно отнести следующие действия:</a:t>
            </a:r>
            <a:endParaRPr lang="ru-RU" sz="1600" dirty="0"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7941" y="1996339"/>
            <a:ext cx="1011405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800000"/>
                </a:solidFill>
              </a:rPr>
              <a:t>Алкоголизм</a:t>
            </a:r>
            <a:r>
              <a:rPr lang="ru-RU" sz="1600" dirty="0" smtClean="0">
                <a:solidFill>
                  <a:schemeClr val="tx1">
                    <a:lumMod val="25000"/>
                  </a:schemeClr>
                </a:solidFill>
              </a:rPr>
              <a:t> – самая распространенная вредная привычка, зачастую превращается в серьезное заболевание, характеризующееся болезненным пристрастием к алкоголю (этиловому спирту), с психической и физической зависимостью от него, сопровождающаяся систематическим потреблением алкогольных напитков несмотря на негативные последствия.</a:t>
            </a:r>
          </a:p>
          <a:p>
            <a:pPr algn="ctr"/>
            <a:endParaRPr lang="ru-RU" sz="1600" dirty="0" smtClean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800000"/>
                </a:solidFill>
              </a:rPr>
              <a:t>Наркомания</a:t>
            </a:r>
            <a:r>
              <a:rPr lang="ru-RU" sz="1600" dirty="0" smtClean="0">
                <a:solidFill>
                  <a:schemeClr val="tx1">
                    <a:lumMod val="25000"/>
                  </a:schemeClr>
                </a:solidFill>
              </a:rPr>
              <a:t> — хроническое (развитие болезни с нарастанием симптоматики) заболевание, вызванное употреблением веществ-наркотиков. Разные наркотики вызывают разную зависимость. Одни наркотики вызывают сильную психологическую зависимость, но не вызывают физической зависимости. Другие же, напротив, вызывают сильную физическую зависимость. Многие наркотики вызывают и физическую, и психологическую зависимость.</a:t>
            </a:r>
          </a:p>
          <a:p>
            <a:pPr algn="ctr"/>
            <a:endParaRPr lang="ru-RU" sz="1600" dirty="0" smtClean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800000"/>
                </a:solidFill>
              </a:rPr>
              <a:t>Никотиновая зависимость</a:t>
            </a:r>
            <a:r>
              <a:rPr lang="ru-RU" sz="1600" dirty="0" smtClean="0">
                <a:solidFill>
                  <a:schemeClr val="tx1">
                    <a:lumMod val="25000"/>
                  </a:schemeClr>
                </a:solidFill>
              </a:rPr>
              <a:t>— вдыхание дыма препаратов, преимущественно растительного происхождения, тлеющих в потоке вдыхаемого воздуха, с целью насыщения организма содержащимися в них активными веществами путём их возгонки и последующего всасывания в лёгких и дыхательных путях.</a:t>
            </a:r>
            <a:endParaRPr lang="ru-RU" sz="1600" dirty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endParaRPr lang="ru-RU" sz="1600" dirty="0">
              <a:solidFill>
                <a:schemeClr val="tx1">
                  <a:lumMod val="25000"/>
                </a:schemeClr>
              </a:solidFill>
            </a:endParaRPr>
          </a:p>
          <a:p>
            <a:pPr algn="ctr"/>
            <a:r>
              <a:rPr lang="ru-RU" sz="1600" b="1" dirty="0">
                <a:solidFill>
                  <a:srgbClr val="800000"/>
                </a:solidFill>
              </a:rPr>
              <a:t>Компьютерная зависимость </a:t>
            </a:r>
            <a:r>
              <a:rPr lang="ru-RU" sz="1600" dirty="0">
                <a:solidFill>
                  <a:schemeClr val="tx1">
                    <a:lumMod val="25000"/>
                  </a:schemeClr>
                </a:solidFill>
              </a:rPr>
              <a:t>— психологическое, неврологическое, психоневрологическое расстройство, человек зависимый от компьютера стремится к тому, чтобы заполнить все свое свободное время компьютером: играми, социальными сетями, просмотром видео и прочим.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0678" y="272677"/>
            <a:ext cx="2557724" cy="17034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813" y="2140082"/>
            <a:ext cx="1852208" cy="27772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38" y="241885"/>
            <a:ext cx="2438349" cy="173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589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7885" y="195317"/>
            <a:ext cx="896907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Заключение</a:t>
            </a: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Тема формирования здорового образа жизни у подрастающего поколения очень актуальна, а в наше время особенно, поскольку с каждым годом увеличивается количество учащихся, имеющих проблемы со здоровьем, немало учащихся имеют вредные для здоровья привычки, что очень пагубно сказывается, как на духовном, так и физическом состоянии здоровья.</a:t>
            </a:r>
          </a:p>
          <a:p>
            <a:pPr algn="ctr"/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rgbClr val="800000"/>
                </a:solidFill>
              </a:rPr>
              <a:t>Здоровый образ жизни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- общепризнанный, надежный, действенный способ сохранения и укрепления здоровья людей.</a:t>
            </a:r>
          </a:p>
          <a:p>
            <a:pPr algn="ctr"/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Все знают, что такое здоровый образ жизни, его составляющие, но очень мало детей, которые его соблюдают.</a:t>
            </a:r>
          </a:p>
          <a:p>
            <a:pPr algn="ctr"/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32099" y="3888636"/>
            <a:ext cx="89982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Крепкое здоровье, поддерживаемое и укрепляемое самим человеком, позволит ему прожить долгую и полную радостей жизнь. </a:t>
            </a:r>
          </a:p>
          <a:p>
            <a:pPr algn="ctr"/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Закончить мы хотели бы высказыванием французского писателя и философа Мишеля Монтеня: «Здоровье – это драгоценность, и притом единственная, ради которой действительно стоит не жалеть времени, сил, трудов и всяких благ, но и пожертвовать ради него частицей своей жизни, поскольку жизнь без него становится нестерпимой и унизительной».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988" y="2478634"/>
            <a:ext cx="2701897" cy="4051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729" y="485029"/>
            <a:ext cx="2765156" cy="184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196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Другая 4">
      <a:dk1>
        <a:srgbClr val="F9F4EF"/>
      </a:dk1>
      <a:lt1>
        <a:srgbClr val="F9F4EF"/>
      </a:lt1>
      <a:dk2>
        <a:srgbClr val="F9F4EF"/>
      </a:dk2>
      <a:lt2>
        <a:srgbClr val="F9F4EF"/>
      </a:lt2>
      <a:accent1>
        <a:srgbClr val="F9F4EF"/>
      </a:accent1>
      <a:accent2>
        <a:srgbClr val="E2CCAF"/>
      </a:accent2>
      <a:accent3>
        <a:srgbClr val="E2CCAF"/>
      </a:accent3>
      <a:accent4>
        <a:srgbClr val="EEE1D0"/>
      </a:accent4>
      <a:accent5>
        <a:srgbClr val="EEE1D0"/>
      </a:accent5>
      <a:accent6>
        <a:srgbClr val="EEE1D0"/>
      </a:accent6>
      <a:hlink>
        <a:srgbClr val="EEE1D0"/>
      </a:hlink>
      <a:folHlink>
        <a:srgbClr val="EEE1D0"/>
      </a:folHlink>
    </a:clrScheme>
    <a:fontScheme name="Сланец">
      <a:maj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446</TotalTime>
  <Words>746</Words>
  <Application>Microsoft Office PowerPoint</Application>
  <PresentationFormat>Произвольный</PresentationFormat>
  <Paragraphs>57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Сланец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</dc:creator>
  <cp:lastModifiedBy>SvarackayaTY</cp:lastModifiedBy>
  <cp:revision>33</cp:revision>
  <dcterms:created xsi:type="dcterms:W3CDTF">2020-11-14T11:22:32Z</dcterms:created>
  <dcterms:modified xsi:type="dcterms:W3CDTF">2020-11-21T05:13:04Z</dcterms:modified>
</cp:coreProperties>
</file>