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59" r:id="rId4"/>
    <p:sldId id="258" r:id="rId5"/>
    <p:sldId id="260" r:id="rId6"/>
    <p:sldId id="262" r:id="rId7"/>
    <p:sldId id="261" r:id="rId8"/>
    <p:sldId id="263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05B5"/>
    <a:srgbClr val="7BAD30"/>
    <a:srgbClr val="192E8C"/>
    <a:srgbClr val="B3EF04"/>
    <a:srgbClr val="09A2D8"/>
    <a:srgbClr val="FA930D"/>
    <a:srgbClr val="0673BF"/>
    <a:srgbClr val="0774C0"/>
    <a:srgbClr val="FF21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965DF-33C1-4AA0-A908-0796D1F5AC9B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52DE7-4ED6-412C-BFC4-CFF11397D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7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52DE7-4ED6-412C-BFC4-CFF11397DBD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28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13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208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56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3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7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317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54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61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15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05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B0F80-3049-40F2-BD61-CE2EDADE99AC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15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hyperlink" Target="https://kahoot.com/welcomeback/" TargetMode="External"/><Relationship Id="rId7" Type="http://schemas.openxmlformats.org/officeDocument/2006/relationships/hyperlink" Target="http://www.rki.today/2017/12/byod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hyperlink" Target="https://www.youtube.com/watch?v=Ms_yHnS3IrA" TargetMode="Externa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2" Type="http://schemas.openxmlformats.org/officeDocument/2006/relationships/hyperlink" Target="https://get.plickers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time_continue=34&amp;v=Lchxc__IJd4" TargetMode="External"/><Relationship Id="rId5" Type="http://schemas.openxmlformats.org/officeDocument/2006/relationships/image" Target="../media/image30.jpeg"/><Relationship Id="rId4" Type="http://schemas.openxmlformats.org/officeDocument/2006/relationships/hyperlink" Target="https://www.teachaholic.pro/opros-za-30-sekund-chto-takoe-plickers-i-kak-ispolzovat-ego-na-uroke/" TargetMode="Externa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jpeg"/><Relationship Id="rId18" Type="http://schemas.openxmlformats.org/officeDocument/2006/relationships/slide" Target="slide8.xml"/><Relationship Id="rId3" Type="http://schemas.microsoft.com/office/2007/relationships/hdphoto" Target="../media/hdphoto1.wdp"/><Relationship Id="rId21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openxmlformats.org/officeDocument/2006/relationships/slide" Target="slide7.xml"/><Relationship Id="rId17" Type="http://schemas.openxmlformats.org/officeDocument/2006/relationships/image" Target="../media/image9.jpeg"/><Relationship Id="rId2" Type="http://schemas.openxmlformats.org/officeDocument/2006/relationships/image" Target="../media/image1.png"/><Relationship Id="rId16" Type="http://schemas.openxmlformats.org/officeDocument/2006/relationships/slide" Target="slide9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5" Type="http://schemas.openxmlformats.org/officeDocument/2006/relationships/image" Target="../media/image8.jpeg"/><Relationship Id="rId23" Type="http://schemas.openxmlformats.org/officeDocument/2006/relationships/image" Target="../media/image12.jpeg"/><Relationship Id="rId10" Type="http://schemas.openxmlformats.org/officeDocument/2006/relationships/slide" Target="slide5.xml"/><Relationship Id="rId19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5.jpeg"/><Relationship Id="rId14" Type="http://schemas.openxmlformats.org/officeDocument/2006/relationships/slide" Target="slide6.xml"/><Relationship Id="rId22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esh.edu.ru/for-parent" TargetMode="External"/><Relationship Id="rId3" Type="http://schemas.openxmlformats.org/officeDocument/2006/relationships/image" Target="../media/image13.jpeg"/><Relationship Id="rId7" Type="http://schemas.openxmlformats.org/officeDocument/2006/relationships/hyperlink" Target="https://resh.edu.ru/for-pupil" TargetMode="External"/><Relationship Id="rId2" Type="http://schemas.openxmlformats.org/officeDocument/2006/relationships/hyperlink" Target="https://resh.edu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sh.edu.ru/for-teacher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hyperlink" Target="https://www.youtube.com/watch?time_continue=9&amp;v=231J5qwnCU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2" Type="http://schemas.openxmlformats.org/officeDocument/2006/relationships/hyperlink" Target="https://www.yaklass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aklass.ru/info/roditelyam/anon-portfolio-uchashchegosya?from=startpage-anon-widget" TargetMode="External"/><Relationship Id="rId5" Type="http://schemas.openxmlformats.org/officeDocument/2006/relationships/hyperlink" Target="https://www.yaklass.ru/info/shkolnikam/yaklass-dlya-shkolnika?from=startpage-anon-widget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hyperlink" Target="https://www.youtube.com/watch?v=wWrw9fpCWa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jpeg"/><Relationship Id="rId7" Type="http://schemas.openxmlformats.org/officeDocument/2006/relationships/slide" Target="slide3.xml"/><Relationship Id="rId2" Type="http://schemas.openxmlformats.org/officeDocument/2006/relationships/hyperlink" Target="https://www.matific.com/rus/ru/hom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atific.com/rus/ru/home/pedagogy/fluency-and-reasoning/" TargetMode="External"/><Relationship Id="rId5" Type="http://schemas.openxmlformats.org/officeDocument/2006/relationships/hyperlink" Target="https://www.matific.com/rus/ru/home/pedagogy/principles/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www.matific.com/rus/ru/galaxy/" TargetMode="External"/><Relationship Id="rId9" Type="http://schemas.openxmlformats.org/officeDocument/2006/relationships/hyperlink" Target="https://www.youtube.com/watch?time_continue=357&amp;v=FS5B7rb1f6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Evb4nh0BxE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.png"/><Relationship Id="rId2" Type="http://schemas.openxmlformats.org/officeDocument/2006/relationships/hyperlink" Target="https://uchi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2" Type="http://schemas.openxmlformats.org/officeDocument/2006/relationships/hyperlink" Target="https://education.yandex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zVqKw6kqQwQ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6.jpeg"/><Relationship Id="rId7" Type="http://schemas.openxmlformats.org/officeDocument/2006/relationships/image" Target="../media/image27.png"/><Relationship Id="rId2" Type="http://schemas.openxmlformats.org/officeDocument/2006/relationships/hyperlink" Target="https://lecta.rosuchebnik.ru/classwork?utm_source=urokrf&amp;utm_medium=cpc&amp;utm_campaign=classwork-lect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cta.rosuchebnik.ru/teacher" TargetMode="External"/><Relationship Id="rId5" Type="http://schemas.openxmlformats.org/officeDocument/2006/relationships/hyperlink" Target="https://rosuchebnik.ru/?utm_source=urokrf&amp;utm_medium=cpc&amp;utm_campaign=classwork-lecta" TargetMode="External"/><Relationship Id="rId4" Type="http://schemas.openxmlformats.org/officeDocument/2006/relationships/hyperlink" Target="https://lecta.ru/classwork?utm_source=urokrf&amp;utm_medium=cpc&amp;utm_campaign=classwork-lecta" TargetMode="Externa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thumbs.dreamstime.com/z/%D0%BC%D0%B8%D1%80-%D0%B8%D0%BD%D1%82%D0%B5%D1%80%D0%BD%D0%B5%D1%82%D0%B0-36982000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91102" y="5428182"/>
            <a:ext cx="3031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92E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Городская группа педагогов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71053" y="5905313"/>
            <a:ext cx="786107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«Использование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цифровых сервисов в образовательной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86944" y="1333473"/>
            <a:ext cx="884447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ресурсы в сети Интернет</a:t>
            </a:r>
          </a:p>
        </p:txBody>
      </p:sp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06787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1114" y="181628"/>
            <a:ext cx="2691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Open Sans"/>
              </a:rPr>
              <a:t>П</a:t>
            </a:r>
            <a:r>
              <a:rPr lang="ru-RU" dirty="0" smtClean="0">
                <a:solidFill>
                  <a:srgbClr val="C00000"/>
                </a:solidFill>
                <a:latin typeface="Open Sans"/>
              </a:rPr>
              <a:t>латформа: 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«</a:t>
            </a:r>
            <a:r>
              <a:rPr lang="en-US" dirty="0" err="1">
                <a:solidFill>
                  <a:srgbClr val="C00000"/>
                </a:solidFill>
                <a:latin typeface="Open Sans"/>
              </a:rPr>
              <a:t>Kahoot</a:t>
            </a:r>
            <a:r>
              <a:rPr lang="en-US" dirty="0">
                <a:solidFill>
                  <a:srgbClr val="C00000"/>
                </a:solidFill>
                <a:latin typeface="Open Sans"/>
              </a:rPr>
              <a:t>!»</a:t>
            </a:r>
            <a:r>
              <a:rPr lang="en-US" dirty="0">
                <a:latin typeface="Open Sans"/>
              </a:rPr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5632" y="2703024"/>
            <a:ext cx="116644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		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Как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работает 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кахут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? 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Преподаватель создает опрос, викторину, задания или тесты 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  <a:hlinkClick r:id="rId3"/>
              </a:rPr>
              <a:t>на сайте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.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Когда преподаватель приходит в аудиторию, он открывает сайт и выбирает то задание, которое он создал для своих учащихся. </a:t>
            </a:r>
          </a:p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Учащиеся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в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классе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используют свои  смартфоны или планшеты в качестве «пульта» для ответов.</a:t>
            </a:r>
          </a:p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Можно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создавать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кахуты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» по грамматике, лексике, истории, страноведению или любым другим предметам и наукам. </a:t>
            </a:r>
          </a:p>
        </p:txBody>
      </p:sp>
      <p:pic>
        <p:nvPicPr>
          <p:cNvPr id="5" name="Рисунок 4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-3000" t="26256" r="33176" b="25033"/>
          <a:stretch/>
        </p:blipFill>
        <p:spPr>
          <a:xfrm>
            <a:off x="4901083" y="4939944"/>
            <a:ext cx="3847155" cy="16774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731" t="15687" b="5333"/>
          <a:stretch/>
        </p:blipFill>
        <p:spPr>
          <a:xfrm>
            <a:off x="225632" y="181629"/>
            <a:ext cx="4594886" cy="22848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01083" y="418177"/>
            <a:ext cx="66716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Итак, что же такое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Kahoot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?  </a:t>
            </a:r>
          </a:p>
          <a:p>
            <a:pPr algn="just"/>
            <a:r>
              <a:rPr lang="ru-RU" b="1" dirty="0" err="1">
                <a:solidFill>
                  <a:srgbClr val="C00000"/>
                </a:solidFill>
                <a:latin typeface="-apple-system"/>
              </a:rPr>
              <a:t>Kahoot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— это сервис для создания викторин, тестов и дидактических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игр.Использование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этого сервиса  может быть хорошим способом получения обратной связи от учащихся.  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Создавать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кахуты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очень легко и, самое главное, студентам очень нравится.  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Kahoot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  отражает систему 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  <a:hlinkClick r:id="rId7"/>
              </a:rPr>
              <a:t>BYOD 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(когда смартфоны становятся инструментом, а не помехой на занятии).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-15" t="16342" r="92061" b="78431"/>
          <a:stretch/>
        </p:blipFill>
        <p:spPr>
          <a:xfrm>
            <a:off x="3317632" y="433754"/>
            <a:ext cx="656492" cy="269631"/>
          </a:xfrm>
          <a:prstGeom prst="rect">
            <a:avLst/>
          </a:prstGeom>
        </p:spPr>
      </p:pic>
      <p:pic>
        <p:nvPicPr>
          <p:cNvPr id="9" name="Рисунок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11440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251ec44118b23a13c271588d01fe79f3&amp;n=1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4" y="252117"/>
            <a:ext cx="3114739" cy="9084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22430" y="115615"/>
            <a:ext cx="83702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C00000"/>
                </a:solidFill>
                <a:latin typeface="Lora"/>
              </a:rPr>
              <a:t>Plickers</a:t>
            </a:r>
            <a:r>
              <a:rPr lang="ru-RU" b="1" i="1" dirty="0">
                <a:solidFill>
                  <a:srgbClr val="C00000"/>
                </a:solidFill>
                <a:latin typeface="Lora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— это удобное приложение для молниеносной оценки знаний студентов прямо на уроке. Провести опрос целого класса можно буквально за полминуты. Все что вам нужно — это распечатанные листочки для каждого ученика в классе и свой телефон или планшет (ученикам он не нужен).</a:t>
            </a:r>
          </a:p>
        </p:txBody>
      </p:sp>
      <p:sp>
        <p:nvSpPr>
          <p:cNvPr id="5" name="TextBox 4">
            <a:hlinkClick r:id="rId4"/>
          </p:cNvPr>
          <p:cNvSpPr txBox="1"/>
          <p:nvPr/>
        </p:nvSpPr>
        <p:spPr>
          <a:xfrm>
            <a:off x="1959196" y="5906053"/>
            <a:ext cx="1539717" cy="369332"/>
          </a:xfrm>
          <a:prstGeom prst="rect">
            <a:avLst/>
          </a:prstGeom>
          <a:solidFill>
            <a:srgbClr val="B3EF0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учителей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121" y="559516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673BF"/>
                </a:solidFill>
              </a:rPr>
              <a:t>Информация </a:t>
            </a:r>
            <a:endParaRPr lang="ru-RU" b="1" dirty="0">
              <a:solidFill>
                <a:srgbClr val="0673BF"/>
              </a:solidFill>
            </a:endParaRPr>
          </a:p>
        </p:txBody>
      </p:sp>
      <p:pic>
        <p:nvPicPr>
          <p:cNvPr id="4" name="Picture 2" descr="ÑÐµÑÐ½Ð¾Ð»Ð¾Ð³Ð¸Ð¸ Ð½Ð° ÑÑÐ¾Ðº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72" y="1592943"/>
            <a:ext cx="3150333" cy="17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7506" y="2386915"/>
            <a:ext cx="7057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-apple-system"/>
              </a:rPr>
              <a:t>Возможности  приложения?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Полная вовлеченность класса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Анонимность голосования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Невозможность исправить ответ после того, как вопрос принят.</a:t>
            </a:r>
          </a:p>
        </p:txBody>
      </p:sp>
      <p:pic>
        <p:nvPicPr>
          <p:cNvPr id="9" name="Рисунок 8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48722" t="23637" r="8976" b="35817"/>
          <a:stretch/>
        </p:blipFill>
        <p:spPr>
          <a:xfrm>
            <a:off x="5407507" y="3822609"/>
            <a:ext cx="4800122" cy="28755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3974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thumbs.dreamstime.com/z/%D0%BC%D0%B8%D1%80-%D0%B8%D0%BD%D1%82%D0%B5%D1%80%D0%BD%D0%B5%D1%82%D0%B0-36982000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819136"/>
              </p:ext>
            </p:extLst>
          </p:nvPr>
        </p:nvGraphicFramePr>
        <p:xfrm>
          <a:off x="793512" y="2050462"/>
          <a:ext cx="11527220" cy="3338455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4857332">
                  <a:extLst>
                    <a:ext uri="{9D8B030D-6E8A-4147-A177-3AD203B41FA5}">
                      <a16:colId xmlns:a16="http://schemas.microsoft.com/office/drawing/2014/main" val="538052740"/>
                    </a:ext>
                  </a:extLst>
                </a:gridCol>
                <a:gridCol w="4029969">
                  <a:extLst>
                    <a:ext uri="{9D8B030D-6E8A-4147-A177-3AD203B41FA5}">
                      <a16:colId xmlns:a16="http://schemas.microsoft.com/office/drawing/2014/main" val="1207130604"/>
                    </a:ext>
                  </a:extLst>
                </a:gridCol>
                <a:gridCol w="2639919">
                  <a:extLst>
                    <a:ext uri="{9D8B030D-6E8A-4147-A177-3AD203B41FA5}">
                      <a16:colId xmlns:a16="http://schemas.microsoft.com/office/drawing/2014/main" val="1569932096"/>
                    </a:ext>
                  </a:extLst>
                </a:gridCol>
              </a:tblGrid>
              <a:tr h="38126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Кравцова Наталья Ивановна</a:t>
                      </a:r>
                      <a:endParaRPr lang="ru-RU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эксперт </a:t>
                      </a:r>
                      <a:r>
                        <a:rPr lang="ru-RU" sz="1800" b="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инновационно</a:t>
                      </a:r>
                      <a:r>
                        <a:rPr lang="ru-RU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-методического отдела</a:t>
                      </a:r>
                      <a:endParaRPr lang="ru-RU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Управление образование г. Стрежевой</a:t>
                      </a:r>
                      <a:endParaRPr lang="ru-RU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938260"/>
                  </a:ext>
                </a:extLst>
              </a:tr>
              <a:tr h="456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Белоус Ирина 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Петровна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учитель химии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МОУ «СОШ № 2»</a:t>
                      </a:r>
                      <a:endParaRPr lang="ru-RU" sz="1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2579473"/>
                  </a:ext>
                </a:extLst>
              </a:tr>
              <a:tr h="456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Валова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Наталья 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Анатольевна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учитель информатики </a:t>
                      </a:r>
                      <a:endParaRPr lang="ru-RU" sz="1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МОУ «СОШ № 3»</a:t>
                      </a:r>
                      <a:endParaRPr lang="ru-RU" sz="1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8449378"/>
                  </a:ext>
                </a:extLst>
              </a:tr>
              <a:tr h="4681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Вергизова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Елена 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Геннадьевна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учитель информатики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МОУ «Гимназия № 1»</a:t>
                      </a:r>
                      <a:endParaRPr lang="ru-RU" sz="1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748650"/>
                  </a:ext>
                </a:extLst>
              </a:tr>
              <a:tr h="456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Петрова Людмила 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Анатольевна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учитель географии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МОУ «СОШ № 3»</a:t>
                      </a:r>
                      <a:endParaRPr lang="ru-RU" sz="1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9047839"/>
                  </a:ext>
                </a:extLst>
              </a:tr>
              <a:tr h="456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Сапронова Светлана 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Николаевна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учитель математики и информатики 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МОУ «СОШ №5»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2120186"/>
                  </a:ext>
                </a:extLst>
              </a:tr>
              <a:tr h="456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Соболева Анна Анатольевна</a:t>
                      </a:r>
                      <a:endParaRPr lang="ru-RU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учитель 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физики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МОУ «СОШ № 2»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6343759"/>
                  </a:ext>
                </a:extLst>
              </a:tr>
            </a:tbl>
          </a:graphicData>
        </a:graphic>
      </p:graphicFrame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1348154" y="825176"/>
            <a:ext cx="3803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Авторы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методического пособия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70994" y="1343875"/>
            <a:ext cx="1047192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«Образовательные ресурсы в сети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Интернет»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744" y="6346657"/>
            <a:ext cx="2139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Г. Стрежевой 2019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08629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https://thumbs.dreamstime.com/z/%D0%BC%D0%B8%D1%80-%D0%B8%D0%BD%D1%82%D0%B5%D1%80%D0%BD%D0%B5%D1%82%D0%B0-36982000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3.bp.blogspot.com/-h4rdb03MgeE/UFxxi6dzrII/AAAAAAAAAOs/WUPmRrmW1YE/s1600/3312663-web-2-0-text-wrapped-around-earth-glo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7083" l="1750" r="97750">
                        <a14:foregroundMark x1="33750" y1="19000" x2="57667" y2="26750"/>
                        <a14:foregroundMark x1="48000" y1="14417" x2="55250" y2="14167"/>
                        <a14:foregroundMark x1="61333" y1="48250" x2="70000" y2="6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215">
            <a:off x="4525139" y="1638123"/>
            <a:ext cx="3363216" cy="33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us.123rf.com/450wm/vectora/vectora1506/vectora150600072/41168862-peeling-stickers-with-metallic-back-side-set-of-9-colors-.jpg?ver=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889" r="100000">
                        <a14:foregroundMark x1="6667" y1="8667" x2="26889" y2="18000"/>
                        <a14:foregroundMark x1="20222" y1="24889" x2="28444" y2="18222"/>
                        <a14:foregroundMark x1="53333" y1="24889" x2="61111" y2="17333"/>
                        <a14:foregroundMark x1="72222" y1="20222" x2="92889" y2="9333"/>
                        <a14:foregroundMark x1="81333" y1="30000" x2="96000" y2="15778"/>
                        <a14:foregroundMark x1="45556" y1="58667" x2="60889" y2="41333"/>
                        <a14:foregroundMark x1="41556" y1="41333" x2="50889" y2="51556"/>
                        <a14:foregroundMark x1="75556" y1="40444" x2="87778" y2="55333"/>
                        <a14:foregroundMark x1="72222" y1="56667" x2="91778" y2="40667"/>
                        <a14:foregroundMark x1="6000" y1="56444" x2="26889" y2="41333"/>
                        <a14:foregroundMark x1="7778" y1="89333" x2="25333" y2="71111"/>
                        <a14:foregroundMark x1="8222" y1="74000" x2="24222" y2="87778"/>
                        <a14:foregroundMark x1="40667" y1="88667" x2="58667" y2="71333"/>
                        <a14:foregroundMark x1="74222" y1="90889" x2="89333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2" t="34017" r="33697" b="35532"/>
          <a:stretch/>
        </p:blipFill>
        <p:spPr bwMode="auto">
          <a:xfrm rot="10800000">
            <a:off x="6471254" y="4114437"/>
            <a:ext cx="2997598" cy="27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us.123rf.com/450wm/vectora/vectora1506/vectora150600072/41168862-peeling-stickers-with-metallic-back-side-set-of-9-colors-.jpg?ver=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889" r="100000">
                        <a14:foregroundMark x1="6667" y1="8667" x2="26889" y2="18000"/>
                        <a14:foregroundMark x1="20222" y1="24889" x2="28444" y2="18222"/>
                        <a14:foregroundMark x1="53333" y1="24889" x2="61111" y2="17333"/>
                        <a14:foregroundMark x1="72222" y1="20222" x2="92889" y2="9333"/>
                        <a14:foregroundMark x1="81333" y1="30000" x2="96000" y2="15778"/>
                        <a14:foregroundMark x1="45556" y1="58667" x2="60889" y2="41333"/>
                        <a14:foregroundMark x1="41556" y1="41333" x2="50889" y2="51556"/>
                        <a14:foregroundMark x1="75556" y1="40444" x2="87778" y2="55333"/>
                        <a14:foregroundMark x1="72222" y1="56667" x2="91778" y2="40667"/>
                        <a14:foregroundMark x1="6000" y1="56444" x2="26889" y2="41333"/>
                        <a14:foregroundMark x1="7778" y1="89333" x2="25333" y2="71111"/>
                        <a14:foregroundMark x1="8222" y1="74000" x2="24222" y2="87778"/>
                        <a14:foregroundMark x1="40667" y1="88667" x2="58667" y2="71333"/>
                        <a14:foregroundMark x1="74222" y1="90889" x2="89333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65" r="33646" b="65717"/>
          <a:stretch/>
        </p:blipFill>
        <p:spPr bwMode="auto">
          <a:xfrm rot="4360544">
            <a:off x="5950551" y="-278282"/>
            <a:ext cx="2786165" cy="289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us.123rf.com/450wm/vectora/vectora1506/vectora150600072/41168862-peeling-stickers-with-metallic-back-side-set-of-9-colors-.jpg?ver=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889" r="100000">
                        <a14:foregroundMark x1="6667" y1="8667" x2="26889" y2="18000"/>
                        <a14:foregroundMark x1="20222" y1="24889" x2="28444" y2="18222"/>
                        <a14:foregroundMark x1="53333" y1="24889" x2="61111" y2="17333"/>
                        <a14:foregroundMark x1="72222" y1="20222" x2="92889" y2="9333"/>
                        <a14:foregroundMark x1="81333" y1="30000" x2="96000" y2="15778"/>
                        <a14:foregroundMark x1="45556" y1="58667" x2="60889" y2="41333"/>
                        <a14:foregroundMark x1="41556" y1="41333" x2="50889" y2="51556"/>
                        <a14:foregroundMark x1="75556" y1="40444" x2="87778" y2="55333"/>
                        <a14:foregroundMark x1="72222" y1="56667" x2="91778" y2="40667"/>
                        <a14:foregroundMark x1="6000" y1="56444" x2="26889" y2="41333"/>
                        <a14:foregroundMark x1="7778" y1="89333" x2="25333" y2="71111"/>
                        <a14:foregroundMark x1="8222" y1="74000" x2="24222" y2="87778"/>
                        <a14:foregroundMark x1="40667" y1="88667" x2="58667" y2="71333"/>
                        <a14:foregroundMark x1="74222" y1="90889" x2="89333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05" b="68504"/>
          <a:stretch/>
        </p:blipFill>
        <p:spPr bwMode="auto">
          <a:xfrm rot="8137151">
            <a:off x="7339041" y="1852481"/>
            <a:ext cx="3064835" cy="293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us.123rf.com/450wm/vectora/vectora1506/vectora150600072/41168862-peeling-stickers-with-metallic-back-side-set-of-9-colors-.jpg?ver=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889" r="100000">
                        <a14:foregroundMark x1="6667" y1="8667" x2="26889" y2="18000"/>
                        <a14:foregroundMark x1="20222" y1="24889" x2="28444" y2="18222"/>
                        <a14:foregroundMark x1="53333" y1="24889" x2="61111" y2="17333"/>
                        <a14:foregroundMark x1="72222" y1="20222" x2="92889" y2="9333"/>
                        <a14:foregroundMark x1="81333" y1="30000" x2="96000" y2="15778"/>
                        <a14:foregroundMark x1="45556" y1="58667" x2="60889" y2="41333"/>
                        <a14:foregroundMark x1="41556" y1="41333" x2="50889" y2="51556"/>
                        <a14:foregroundMark x1="75556" y1="40444" x2="87778" y2="55333"/>
                        <a14:foregroundMark x1="72222" y1="56667" x2="91778" y2="40667"/>
                        <a14:foregroundMark x1="6000" y1="56444" x2="26889" y2="41333"/>
                        <a14:foregroundMark x1="7778" y1="89333" x2="25333" y2="71111"/>
                        <a14:foregroundMark x1="8222" y1="74000" x2="24222" y2="87778"/>
                        <a14:foregroundMark x1="40667" y1="88667" x2="58667" y2="71333"/>
                        <a14:foregroundMark x1="74222" y1="90889" x2="89333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00" t="34316" b="34387"/>
          <a:stretch/>
        </p:blipFill>
        <p:spPr bwMode="auto">
          <a:xfrm rot="18722364">
            <a:off x="2111269" y="1945653"/>
            <a:ext cx="2913589" cy="27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us.123rf.com/450wm/vectora/vectora1506/vectora150600072/41168862-peeling-stickers-with-metallic-back-side-set-of-9-colors-.jpg?ver=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889" r="100000">
                        <a14:foregroundMark x1="6667" y1="8667" x2="26889" y2="18000"/>
                        <a14:foregroundMark x1="20222" y1="24889" x2="28444" y2="18222"/>
                        <a14:foregroundMark x1="53333" y1="24889" x2="61111" y2="17333"/>
                        <a14:foregroundMark x1="72222" y1="20222" x2="92889" y2="9333"/>
                        <a14:foregroundMark x1="81333" y1="30000" x2="96000" y2="15778"/>
                        <a14:foregroundMark x1="45556" y1="58667" x2="60889" y2="41333"/>
                        <a14:foregroundMark x1="41556" y1="41333" x2="50889" y2="51556"/>
                        <a14:foregroundMark x1="75556" y1="40444" x2="87778" y2="55333"/>
                        <a14:foregroundMark x1="72222" y1="56667" x2="91778" y2="40667"/>
                        <a14:foregroundMark x1="6000" y1="56444" x2="26889" y2="41333"/>
                        <a14:foregroundMark x1="7778" y1="89333" x2="25333" y2="71111"/>
                        <a14:foregroundMark x1="8222" y1="74000" x2="24222" y2="87778"/>
                        <a14:foregroundMark x1="40667" y1="88667" x2="58667" y2="71333"/>
                        <a14:foregroundMark x1="74222" y1="90889" x2="89333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56" t="66835" r="2045" b="2086"/>
          <a:stretch/>
        </p:blipFill>
        <p:spPr bwMode="auto">
          <a:xfrm rot="15309645">
            <a:off x="3619478" y="4061048"/>
            <a:ext cx="2691795" cy="281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us.123rf.com/450wm/vectora/vectora1506/vectora150600072/41168862-peeling-stickers-with-metallic-back-side-set-of-9-colors-.jpg?ver=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889" r="100000">
                        <a14:foregroundMark x1="6667" y1="8667" x2="26889" y2="18000"/>
                        <a14:foregroundMark x1="20222" y1="24889" x2="28444" y2="18222"/>
                        <a14:foregroundMark x1="53333" y1="24889" x2="61111" y2="17333"/>
                        <a14:foregroundMark x1="72222" y1="20222" x2="92889" y2="9333"/>
                        <a14:foregroundMark x1="81333" y1="30000" x2="96000" y2="15778"/>
                        <a14:foregroundMark x1="45556" y1="58667" x2="60889" y2="41333"/>
                        <a14:foregroundMark x1="41556" y1="41333" x2="50889" y2="51556"/>
                        <a14:foregroundMark x1="75556" y1="40444" x2="87778" y2="55333"/>
                        <a14:foregroundMark x1="72222" y1="56667" x2="91778" y2="40667"/>
                        <a14:foregroundMark x1="6000" y1="56444" x2="26889" y2="41333"/>
                        <a14:foregroundMark x1="7778" y1="89333" x2="25333" y2="71111"/>
                        <a14:foregroundMark x1="8222" y1="74000" x2="24222" y2="87778"/>
                        <a14:foregroundMark x1="40667" y1="88667" x2="58667" y2="71333"/>
                        <a14:foregroundMark x1="74222" y1="90889" x2="89333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48" b="67221"/>
          <a:stretch/>
        </p:blipFill>
        <p:spPr bwMode="auto">
          <a:xfrm rot="236463">
            <a:off x="3360948" y="-175414"/>
            <a:ext cx="2845423" cy="27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schoolderg1.my1.ru/logotipmy/resh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9229">
            <a:off x="3899824" y="566644"/>
            <a:ext cx="1529748" cy="8539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ykl-uploads.azureedge.net/upload/YK_global/yaklass_logo_big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72186">
            <a:off x="6841314" y="566781"/>
            <a:ext cx="1535671" cy="7938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uchiru-vhod-lichnyj-kabinet.ru/wp-content/uploads/2018/05/kk_skcht_prlzhn_ch_r_bspltn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51" y="2829245"/>
            <a:ext cx="1710049" cy="7592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toipkro.ru/content/news/2311/5bb857f172be5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52" y="2981874"/>
            <a:ext cx="1620000" cy="7235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s://proxy.imgsmail.ru/?email=inn-kosticina%40mail.ru&amp;e=1507758296&amp;h=EoKPEv0331z4Ri1cT1jrwQ&amp;url171=aW1hZ2Uuc2VuZHNheS5ydS9pbWFnZS9kcm9mYXJ1L2NrZS8yMDE3MTAvMDUxNzAwL3NlbmRfbWluX18xXy5qcGc~&amp;is_https=0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6334">
            <a:off x="7338081" y="5193138"/>
            <a:ext cx="1741303" cy="8930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http://upramr.ucoz.ru/image16/jandeksuchebnik.jpg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6" r="49128" b="8312"/>
          <a:stretch/>
        </p:blipFill>
        <p:spPr bwMode="auto">
          <a:xfrm rot="18263557">
            <a:off x="3838712" y="5361395"/>
            <a:ext cx="1687831" cy="7530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/>
          <a:srcRect l="-15" t="16342" r="92061" b="78431"/>
          <a:stretch/>
        </p:blipFill>
        <p:spPr>
          <a:xfrm>
            <a:off x="1094597" y="5469476"/>
            <a:ext cx="980318" cy="4026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Picture 2" descr="https://im0-tub-ru.yandex.net/i?id=251ec44118b23a13c271588d01fe79f3&amp;n=13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042">
            <a:off x="1526546" y="6346923"/>
            <a:ext cx="1096738" cy="3198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930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choolderg1.my1.ru/logotipmy/resh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30" y="409075"/>
            <a:ext cx="3811724" cy="206503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4030578" y="132346"/>
            <a:ext cx="801303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192E8C"/>
                </a:solidFill>
              </a:rPr>
              <a:t>	</a:t>
            </a:r>
            <a:r>
              <a:rPr lang="ru-RU" b="1" dirty="0" smtClean="0">
                <a:solidFill>
                  <a:srgbClr val="C00000"/>
                </a:solidFill>
              </a:rPr>
              <a:t>РЭШ</a:t>
            </a:r>
            <a:r>
              <a:rPr lang="ru-RU" dirty="0" smtClean="0">
                <a:solidFill>
                  <a:srgbClr val="192E8C"/>
                </a:solidFill>
              </a:rPr>
              <a:t> </a:t>
            </a:r>
            <a:r>
              <a:rPr lang="ru-RU" dirty="0">
                <a:solidFill>
                  <a:srgbClr val="192E8C"/>
                </a:solidFill>
              </a:rPr>
              <a:t>направлена на создание завершенного курса интерактивных уроков по всей совокупности общеобразовательных учебных предметов, полностью соответствующего федеральным государственным образовательным стандартам и примерным основным образовательным программам начального общего, основного общего, среднего общего образования, построенного на основе передового опыта лучших учителей </a:t>
            </a:r>
            <a:r>
              <a:rPr lang="ru-RU" dirty="0" smtClean="0">
                <a:solidFill>
                  <a:srgbClr val="192E8C"/>
                </a:solidFill>
              </a:rPr>
              <a:t>России</a:t>
            </a:r>
            <a:r>
              <a:rPr lang="ru-RU" dirty="0">
                <a:solidFill>
                  <a:srgbClr val="192E8C"/>
                </a:solidFill>
              </a:rPr>
              <a:t>.</a:t>
            </a:r>
            <a:r>
              <a:rPr lang="ru-RU" dirty="0" smtClean="0">
                <a:solidFill>
                  <a:srgbClr val="192E8C"/>
                </a:solidFill>
              </a:rPr>
              <a:t> </a:t>
            </a:r>
            <a:endParaRPr lang="ru-RU" dirty="0">
              <a:solidFill>
                <a:srgbClr val="192E8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1366" y="2946269"/>
            <a:ext cx="117422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192E8C"/>
                </a:solidFill>
              </a:rPr>
              <a:t>	Все материалы размещены  </a:t>
            </a:r>
            <a:r>
              <a:rPr lang="ru-RU" dirty="0">
                <a:solidFill>
                  <a:srgbClr val="192E8C"/>
                </a:solidFill>
              </a:rPr>
              <a:t>в открытом доступе в интересах всех обучающихся, в том числе детей с особыми образовательными потребностями и индивидуальными возможностями (одарённые дети, дети-инвалиды, обучающиеся с ограниченными возможностями здоровья, обучающиеся на дому и в медицинских организациях, обучающиеся в форме семейного образования и (или) самообразования; обучающиеся в специальных учебно-воспитательных учреждениях открытого и закрытого типа и обучающиеся, проживающие за пределами Российской Федерации, в том числе соотечественники за рубежом).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086" y="572309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673BF"/>
                </a:solidFill>
              </a:rPr>
              <a:t>Информация </a:t>
            </a:r>
            <a:endParaRPr lang="ru-RU" b="1" dirty="0">
              <a:solidFill>
                <a:srgbClr val="0673BF"/>
              </a:solidFill>
            </a:endParaRPr>
          </a:p>
        </p:txBody>
      </p:sp>
      <p:sp>
        <p:nvSpPr>
          <p:cNvPr id="8" name="TextBox 7">
            <a:hlinkClick r:id="rId6"/>
          </p:cNvPr>
          <p:cNvSpPr txBox="1"/>
          <p:nvPr/>
        </p:nvSpPr>
        <p:spPr>
          <a:xfrm>
            <a:off x="2196466" y="5468058"/>
            <a:ext cx="1539717" cy="369332"/>
          </a:xfrm>
          <a:prstGeom prst="rect">
            <a:avLst/>
          </a:prstGeom>
          <a:solidFill>
            <a:srgbClr val="B3EF0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учителей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>
            <a:hlinkClick r:id="rId7"/>
          </p:cNvPr>
          <p:cNvSpPr txBox="1"/>
          <p:nvPr/>
        </p:nvSpPr>
        <p:spPr>
          <a:xfrm>
            <a:off x="506571" y="6283922"/>
            <a:ext cx="1611275" cy="369332"/>
          </a:xfrm>
          <a:prstGeom prst="rect">
            <a:avLst/>
          </a:prstGeom>
          <a:solidFill>
            <a:srgbClr val="09A2D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учеников 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TextBox 18">
            <a:hlinkClick r:id="rId8"/>
          </p:cNvPr>
          <p:cNvSpPr txBox="1"/>
          <p:nvPr/>
        </p:nvSpPr>
        <p:spPr>
          <a:xfrm>
            <a:off x="2338576" y="6099256"/>
            <a:ext cx="1692002" cy="369332"/>
          </a:xfrm>
          <a:prstGeom prst="rect">
            <a:avLst/>
          </a:prstGeom>
          <a:solidFill>
            <a:srgbClr val="FA93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родителей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hlinkClick r:id="rId9"/>
          </p:cNvPr>
          <p:cNvPicPr>
            <a:picLocks noChangeAspect="1"/>
          </p:cNvPicPr>
          <p:nvPr/>
        </p:nvPicPr>
        <p:blipFill rotWithShape="1">
          <a:blip r:embed="rId10"/>
          <a:srcRect l="22575" t="27850" r="22767" b="23120"/>
          <a:stretch/>
        </p:blipFill>
        <p:spPr>
          <a:xfrm>
            <a:off x="6297477" y="5065295"/>
            <a:ext cx="3126535" cy="17528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10751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ykl-uploads.azureedge.net/upload/YK_global/yaklass_logo_bi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7" y="129586"/>
            <a:ext cx="3315972" cy="1843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 rotWithShape="1">
          <a:blip r:embed="rId4"/>
          <a:srcRect l="28684" t="49153" r="57992" b="24036"/>
          <a:stretch/>
        </p:blipFill>
        <p:spPr>
          <a:xfrm>
            <a:off x="1973178" y="5522495"/>
            <a:ext cx="1063194" cy="12003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>
            <a:hlinkClick r:id="rId5"/>
          </p:cNvPr>
          <p:cNvPicPr>
            <a:picLocks noChangeAspect="1"/>
          </p:cNvPicPr>
          <p:nvPr/>
        </p:nvPicPr>
        <p:blipFill rotWithShape="1">
          <a:blip r:embed="rId4"/>
          <a:srcRect l="42327" t="46905" r="43637" b="24338"/>
          <a:stretch/>
        </p:blipFill>
        <p:spPr>
          <a:xfrm>
            <a:off x="3334065" y="5522495"/>
            <a:ext cx="1071700" cy="12003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>
            <a:hlinkClick r:id="rId6"/>
          </p:cNvPr>
          <p:cNvPicPr>
            <a:picLocks noChangeAspect="1"/>
          </p:cNvPicPr>
          <p:nvPr/>
        </p:nvPicPr>
        <p:blipFill rotWithShape="1">
          <a:blip r:embed="rId4"/>
          <a:srcRect l="56304" t="48901" r="29749" b="23731"/>
          <a:stretch/>
        </p:blipFill>
        <p:spPr>
          <a:xfrm>
            <a:off x="4703458" y="5522495"/>
            <a:ext cx="1071699" cy="11799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3836000" y="23740"/>
            <a:ext cx="812131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ЯКласс</a:t>
            </a:r>
            <a:r>
              <a:rPr lang="ru-RU" dirty="0">
                <a:solidFill>
                  <a:srgbClr val="192E8C"/>
                </a:solidFill>
              </a:rPr>
              <a:t> – это образовательный ресурс, разработанный на базе платформы </a:t>
            </a:r>
            <a:r>
              <a:rPr lang="ru-RU" dirty="0" err="1">
                <a:solidFill>
                  <a:srgbClr val="192E8C"/>
                </a:solidFill>
              </a:rPr>
              <a:t>GenExis</a:t>
            </a:r>
            <a:r>
              <a:rPr lang="ru-RU" dirty="0">
                <a:solidFill>
                  <a:srgbClr val="192E8C"/>
                </a:solidFill>
              </a:rPr>
              <a:t>, полнофункциональной системы обучения и проверки знаний учащихся, совмещённой с электронным журналом. Особенность платформы в том, что она способна генерировать огромное количество задач по любой заданной теме, то есть представляет собой тренажёр с бесконечным числом вариантов.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8757" y="2193566"/>
            <a:ext cx="1194735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92E8C"/>
                </a:solidFill>
                <a:latin typeface="Open Sans"/>
              </a:rPr>
              <a:t>Я+ не делает вместо ребёнка домашнюю работу, как популярные у школьников </a:t>
            </a:r>
            <a:r>
              <a:rPr lang="ru-RU" sz="1400" dirty="0" err="1">
                <a:solidFill>
                  <a:srgbClr val="192E8C"/>
                </a:solidFill>
                <a:latin typeface="Open Sans"/>
              </a:rPr>
              <a:t>решебники</a:t>
            </a:r>
            <a:r>
              <a:rPr lang="ru-RU" sz="1400" dirty="0">
                <a:solidFill>
                  <a:srgbClr val="192E8C"/>
                </a:solidFill>
                <a:latin typeface="Open Sans"/>
              </a:rPr>
              <a:t>, – это бессмысленно и бесполезно с точки зрения усвоения материала</a:t>
            </a:r>
            <a:r>
              <a:rPr lang="ru-RU" sz="1400" dirty="0" smtClean="0">
                <a:solidFill>
                  <a:srgbClr val="192E8C"/>
                </a:solidFill>
                <a:latin typeface="Open Sans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92E8C"/>
                </a:solidFill>
                <a:latin typeface="Open Sans"/>
              </a:rPr>
              <a:t> </a:t>
            </a:r>
            <a:r>
              <a:rPr lang="ru-RU" sz="1400" dirty="0">
                <a:solidFill>
                  <a:srgbClr val="192E8C"/>
                </a:solidFill>
                <a:latin typeface="Open Sans"/>
              </a:rPr>
              <a:t>Я+ объясняет принцип решения задачи на аналогичных примерах, варианты которых генерируются всегда по-разному. Нельзя списать – можно только понять правило и применить его на своём материале.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92E8C"/>
                </a:solidFill>
                <a:latin typeface="Open Sans"/>
              </a:rPr>
              <a:t>Я+ заменяет собой репетитора, поскольку даёт шаги решения задачи, включая теоретический и практический материал – всё, что необходимо для усвоения темы. Это своеобразная работа над ошибками, которую школьник может провести самостоятельно и не сделать при этом новых ошибок.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92E8C"/>
                </a:solidFill>
                <a:latin typeface="Open Sans"/>
              </a:rPr>
              <a:t>Я+ предлагает более 2 миллионов вариантов заданий с шагами решения по всем основным предметам – по цене одного учебника.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92E8C"/>
                </a:solidFill>
                <a:latin typeface="Open Sans"/>
              </a:rPr>
              <a:t>Особая технология </a:t>
            </a:r>
            <a:r>
              <a:rPr lang="ru-RU" sz="1400" dirty="0" err="1">
                <a:solidFill>
                  <a:srgbClr val="192E8C"/>
                </a:solidFill>
                <a:latin typeface="Open Sans"/>
              </a:rPr>
              <a:t>GenExis</a:t>
            </a:r>
            <a:r>
              <a:rPr lang="ru-RU" sz="1400" dirty="0">
                <a:solidFill>
                  <a:srgbClr val="192E8C"/>
                </a:solidFill>
                <a:latin typeface="Open Sans"/>
              </a:rPr>
              <a:t> генерирует каждый раз новые задания, что помогает закрепить изученный материал, применив его на множестве различных примеров.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92E8C"/>
                </a:solidFill>
                <a:latin typeface="Open Sans"/>
              </a:rPr>
              <a:t>Родители и учитель могут просматривать результаты ученика, получив его разрешение. При этом участие родителей в процессе занятий не требуется.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92E8C"/>
                </a:solidFill>
                <a:latin typeface="Open Sans"/>
              </a:rPr>
              <a:t>Я+ сокращает расходы на рабочие тетради и дополнительные учебники – все необходимые материалы доступны в электронном виде в любое время.</a:t>
            </a:r>
            <a:endParaRPr lang="ru-RU" sz="1400" b="0" i="0" dirty="0">
              <a:solidFill>
                <a:srgbClr val="192E8C"/>
              </a:solidFill>
              <a:effectLst/>
              <a:latin typeface="Open Sans"/>
            </a:endParaRPr>
          </a:p>
        </p:txBody>
      </p:sp>
      <p:pic>
        <p:nvPicPr>
          <p:cNvPr id="19" name="Рисунок 1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hlinkClick r:id="rId9"/>
          </p:cNvPr>
          <p:cNvPicPr>
            <a:picLocks noChangeAspect="1"/>
          </p:cNvPicPr>
          <p:nvPr/>
        </p:nvPicPr>
        <p:blipFill rotWithShape="1">
          <a:blip r:embed="rId10"/>
          <a:srcRect l="1622" t="25438" r="32062" b="24035"/>
          <a:stretch/>
        </p:blipFill>
        <p:spPr>
          <a:xfrm>
            <a:off x="6785811" y="5097467"/>
            <a:ext cx="3489158" cy="16615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TextBox 21"/>
          <p:cNvSpPr txBox="1"/>
          <p:nvPr/>
        </p:nvSpPr>
        <p:spPr>
          <a:xfrm>
            <a:off x="177694" y="563442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673BF"/>
                </a:solidFill>
              </a:rPr>
              <a:t>Информация </a:t>
            </a:r>
            <a:endParaRPr lang="ru-RU" b="1" dirty="0">
              <a:solidFill>
                <a:srgbClr val="0673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7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toipkro.ru/content/news/2311/5bb857f172be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21" y="281354"/>
            <a:ext cx="2955968" cy="1746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982453" y="281354"/>
            <a:ext cx="75678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-apple-system"/>
              </a:rPr>
              <a:t>Matific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- это коллекция из 700+ обучающих интерактивных занятий и тестов по математике для дошкольников и 1-6 классов. Откройте педагогику, которая принесла Matific признание и уважение учителей по всему миру, а также многочисленные награды.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4121" y="1809849"/>
            <a:ext cx="116915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                                                  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Придайте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мощности Вашим урокам: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Преподавайте с помощью инновационных технологий в удобной для Вас форме во время урока на интерактивной доске, на компьютере или MAC в классе информатики, или на планшете (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iPad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Android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) на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перемене;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Повысьте математические способности Вашего класса: Matific доказал, что даже тем, кому математика дается с трудом, начинают показывать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успехи;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Отслеживайте успеваемость каждого ученика и всего класса с нашими детальными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отчетами;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Укрепляйте знания по пройденным урокам в увлекательной игровой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форме;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Разработано с учетом ФГОС, занятия разбиты по темам и привязаны к содержанию наиболее используемых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учебников.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>
            <a:hlinkClick r:id="rId4"/>
          </p:cNvPr>
          <p:cNvSpPr txBox="1"/>
          <p:nvPr/>
        </p:nvSpPr>
        <p:spPr>
          <a:xfrm>
            <a:off x="2117846" y="5740604"/>
            <a:ext cx="1692002" cy="369332"/>
          </a:xfrm>
          <a:prstGeom prst="rect">
            <a:avLst/>
          </a:prstGeom>
          <a:solidFill>
            <a:srgbClr val="FA93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родителей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>
            <a:hlinkClick r:id="rId5"/>
          </p:cNvPr>
          <p:cNvSpPr txBox="1"/>
          <p:nvPr/>
        </p:nvSpPr>
        <p:spPr>
          <a:xfrm>
            <a:off x="1842105" y="5066119"/>
            <a:ext cx="1539717" cy="369332"/>
          </a:xfrm>
          <a:prstGeom prst="rect">
            <a:avLst/>
          </a:prstGeom>
          <a:solidFill>
            <a:srgbClr val="B3EF0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учителей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TextBox 14">
            <a:hlinkClick r:id="rId6"/>
          </p:cNvPr>
          <p:cNvSpPr txBox="1"/>
          <p:nvPr/>
        </p:nvSpPr>
        <p:spPr>
          <a:xfrm>
            <a:off x="506571" y="6283922"/>
            <a:ext cx="1611275" cy="369332"/>
          </a:xfrm>
          <a:prstGeom prst="rect">
            <a:avLst/>
          </a:prstGeom>
          <a:solidFill>
            <a:srgbClr val="09A2D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учеников 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121" y="559516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673BF"/>
                </a:solidFill>
              </a:rPr>
              <a:t>Информация </a:t>
            </a:r>
            <a:endParaRPr lang="ru-RU" b="1" dirty="0">
              <a:solidFill>
                <a:srgbClr val="0673BF"/>
              </a:solidFill>
            </a:endParaRPr>
          </a:p>
        </p:txBody>
      </p:sp>
      <p:pic>
        <p:nvPicPr>
          <p:cNvPr id="17" name="Рисунок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6" name="Группа 5"/>
          <p:cNvGrpSpPr/>
          <p:nvPr/>
        </p:nvGrpSpPr>
        <p:grpSpPr>
          <a:xfrm>
            <a:off x="5602286" y="4377182"/>
            <a:ext cx="3240925" cy="2435964"/>
            <a:chOff x="5602286" y="4377182"/>
            <a:chExt cx="3240925" cy="2435964"/>
          </a:xfrm>
        </p:grpSpPr>
        <p:pic>
          <p:nvPicPr>
            <p:cNvPr id="4" name="Рисунок 3">
              <a:hlinkClick r:id="rId9"/>
            </p:cNvPr>
            <p:cNvPicPr>
              <a:picLocks noChangeAspect="1"/>
            </p:cNvPicPr>
            <p:nvPr/>
          </p:nvPicPr>
          <p:blipFill rotWithShape="1">
            <a:blip r:embed="rId10"/>
            <a:srcRect l="10314" t="20468" r="40827" b="20774"/>
            <a:stretch/>
          </p:blipFill>
          <p:spPr>
            <a:xfrm>
              <a:off x="5602286" y="4377182"/>
              <a:ext cx="3240925" cy="243596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5" name="Управляющая кнопка: далее 4">
              <a:hlinkClick r:id="" action="ppaction://noaction" highlightClick="1"/>
            </p:cNvPr>
            <p:cNvSpPr/>
            <p:nvPr/>
          </p:nvSpPr>
          <p:spPr>
            <a:xfrm>
              <a:off x="6906126" y="5435451"/>
              <a:ext cx="541421" cy="305153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54808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uchiru-vhod-lichnyj-kabinet.ru/wp-content/uploads/2018/05/kk_skcht_prlzhn_ch_r_bsplt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8" y="255749"/>
            <a:ext cx="2878923" cy="1596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352801" y="375701"/>
            <a:ext cx="7608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-apple-system"/>
              </a:rPr>
              <a:t>Учи.ру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— это отечественная онлайн-платформа, где ученики из всех регионов России изучают школьные предметы в интерактивной форме.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-apple-system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5958" t="28630" r="21656" b="24677"/>
          <a:stretch/>
        </p:blipFill>
        <p:spPr>
          <a:xfrm>
            <a:off x="8474655" y="858340"/>
            <a:ext cx="3482661" cy="2397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3349" t="29893" r="21224" b="27046"/>
          <a:stretch/>
        </p:blipFill>
        <p:spPr>
          <a:xfrm>
            <a:off x="237427" y="3015569"/>
            <a:ext cx="3584296" cy="27228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29356" y="1252081"/>
            <a:ext cx="51452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	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Учи.ру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раскрывает потенциал каждого ребенка. Платформа анализирует действия каждого ученика и на основе данных подбирает персональные задания, создавая таким образом индивидуальную образовательную траекторию.</a:t>
            </a:r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t="20537" r="32212" b="20705"/>
          <a:stretch/>
        </p:blipFill>
        <p:spPr>
          <a:xfrm>
            <a:off x="4988169" y="3616564"/>
            <a:ext cx="4460631" cy="2416501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noaction" highlightClick="1"/>
          </p:cNvPr>
          <p:cNvSpPr/>
          <p:nvPr/>
        </p:nvSpPr>
        <p:spPr>
          <a:xfrm>
            <a:off x="6869723" y="4478215"/>
            <a:ext cx="398585" cy="28135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404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http://upramr.ucoz.ru/image16/jandeksuchebnik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6" r="49128" b="8312"/>
          <a:stretch/>
        </p:blipFill>
        <p:spPr bwMode="auto">
          <a:xfrm>
            <a:off x="390038" y="303432"/>
            <a:ext cx="2986208" cy="1537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786554" y="451228"/>
            <a:ext cx="8124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-apple-system"/>
              </a:rPr>
              <a:t>Яндекс.Учебник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— это онлайн-сервис для учителя: более 10 000 заданий по математике и русскому языку для 2–4 классов. Они проверяются автоматически, и автоматически же собирается статистика по классу, виден прогресс по каждому ученику. </a:t>
            </a:r>
          </a:p>
        </p:txBody>
      </p:sp>
      <p:pic>
        <p:nvPicPr>
          <p:cNvPr id="3" name="Рисунок 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140" t="19268" r="32217" b="19603"/>
          <a:stretch/>
        </p:blipFill>
        <p:spPr>
          <a:xfrm>
            <a:off x="390037" y="4137545"/>
            <a:ext cx="4218058" cy="24182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Прямоугольник 3"/>
          <p:cNvSpPr/>
          <p:nvPr/>
        </p:nvSpPr>
        <p:spPr>
          <a:xfrm>
            <a:off x="390037" y="2080970"/>
            <a:ext cx="11801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C00000"/>
                </a:solidFill>
                <a:latin typeface="-apple-system"/>
              </a:rPr>
              <a:t>Преимущества для учеников: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Интересные задания для учеников с интерактивными элементами, повышающими мотивацию и интерес к учебе;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Выполнение заданий в электронном виде занимает меньше времени;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Мгновенное получение результатов после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решения.</a:t>
            </a:r>
          </a:p>
          <a:p>
            <a:pPr fontAlgn="base">
              <a:buFont typeface="+mj-lt"/>
              <a:buAutoNum type="arabicPeriod"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-apple-syste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54314" y="3718679"/>
            <a:ext cx="628850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C00000"/>
                </a:solidFill>
                <a:latin typeface="-apple-system"/>
              </a:rPr>
              <a:t>Преимущества для учителей: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Готовые домашние задания (ГДЗ);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Единый доступ к заданиям из различных учебников и рабочих тетрадей;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Удобный инструмент, позволяющий подготовиться к уроку,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вебинару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, самостоятельной и контрольной работам;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Инструмент для аналитики, позволяющий отслеживать индивидуальную успеваемость ученика;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Инструмент для автоматизированной проверки домашних работ.</a:t>
            </a:r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00192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s://proxy.imgsmail.ru/?email=inn-kosticina%40mail.ru&amp;e=1507758296&amp;h=EoKPEv0331z4Ri1cT1jrwQ&amp;url171=aW1hZ2Uuc2VuZHNheS5ydS9pbWFnZS9kcm9mYXJ1L2NrZS8yMDE3MTAvMDUxNzAwL3NlbmRfbWluX18xXy5qcGc~&amp;is_https=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55" y="310932"/>
            <a:ext cx="2946105" cy="1656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536667" y="37058"/>
            <a:ext cx="829191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dirty="0" smtClean="0">
                <a:solidFill>
                  <a:srgbClr val="C00000"/>
                </a:solidFill>
                <a:latin typeface="Verdana" panose="020B0604030504040204" pitchFamily="34" charset="0"/>
              </a:rPr>
              <a:t>С</a:t>
            </a:r>
            <a:r>
              <a:rPr lang="ru-RU" sz="1600" b="1" dirty="0" smtClean="0">
                <a:solidFill>
                  <a:srgbClr val="C00000"/>
                </a:solidFill>
                <a:latin typeface="Verdana" panose="020B0604030504040204" pitchFamily="34" charset="0"/>
              </a:rPr>
              <a:t>ервис </a:t>
            </a:r>
            <a:r>
              <a:rPr lang="ru-RU" sz="1600" dirty="0" smtClean="0">
                <a:solidFill>
                  <a:srgbClr val="C00000"/>
                </a:solidFill>
                <a:latin typeface="Verdana" panose="020B0604030504040204" pitchFamily="34" charset="0"/>
                <a:hlinkClick r:id="rId4"/>
              </a:rPr>
              <a:t>«Классная </a:t>
            </a:r>
            <a:r>
              <a:rPr lang="ru-RU" sz="1600" dirty="0">
                <a:solidFill>
                  <a:srgbClr val="C00000"/>
                </a:solidFill>
                <a:latin typeface="Verdana" panose="020B0604030504040204" pitchFamily="34" charset="0"/>
                <a:hlinkClick r:id="rId4"/>
              </a:rPr>
              <a:t>работа»</a:t>
            </a:r>
            <a:r>
              <a:rPr lang="ru-RU" sz="1600" dirty="0">
                <a:solidFill>
                  <a:srgbClr val="C00000"/>
                </a:solidFill>
                <a:latin typeface="Verdana" panose="020B0604030504040204" pitchFamily="34" charset="0"/>
              </a:rPr>
              <a:t> 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специально для учителей, которые стремятся сделать свои уроки ещё интереснее.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Сервис содержит календарно-тематическое планирование, технологические карты и презентации для занятий с 1 по 11 класс. Все материалы можно использовать в исходном виде или редактировать, продумывая каждую деталь. Среди готовых уроков есть универсальные, подходящие к любой учебной программе, и уникальные, разработанные по УМК корпорации 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hlinkClick r:id="rId5"/>
              </a:rPr>
              <a:t>Российский учебник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».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3" name="Рисунок 2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9238" t="14995" r="8746" b="9681"/>
          <a:stretch/>
        </p:blipFill>
        <p:spPr>
          <a:xfrm>
            <a:off x="336355" y="2785370"/>
            <a:ext cx="6135270" cy="352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492266" y="2257832"/>
            <a:ext cx="569973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Verdana" panose="020B0604030504040204" pitchFamily="34" charset="0"/>
              </a:rPr>
              <a:t>Основные преимущества «Классной работы»:</a:t>
            </a:r>
            <a:endParaRPr lang="ru-RU" sz="1600" dirty="0">
              <a:solidFill>
                <a:srgbClr val="C00000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Бесплатное использование сервиса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Шаблоны тематического планирования, которые осталось только распечатать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Технологические карты и наглядные презентации с десятками медиа-объектов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Качественные материалы, прошедшие проверку на соответствие программе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Разработка собственных презентаций из готовых элементов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Использование слайдов на компьютерах, планшетах или интерактивных досках</a:t>
            </a:r>
          </a:p>
        </p:txBody>
      </p:sp>
      <p:pic>
        <p:nvPicPr>
          <p:cNvPr id="6" name="Рисунок 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27169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684</Words>
  <Application>Microsoft Office PowerPoint</Application>
  <PresentationFormat>Широкоэкранный</PresentationFormat>
  <Paragraphs>87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-apple-system</vt:lpstr>
      <vt:lpstr>Arial</vt:lpstr>
      <vt:lpstr>Calibri</vt:lpstr>
      <vt:lpstr>Calibri Light</vt:lpstr>
      <vt:lpstr>Lora</vt:lpstr>
      <vt:lpstr>Open Sans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Кравцова Наталья Ивановна</dc:creator>
  <cp:lastModifiedBy>Кравцова Наталья Ивановна</cp:lastModifiedBy>
  <cp:revision>42</cp:revision>
  <dcterms:created xsi:type="dcterms:W3CDTF">2019-03-27T03:09:58Z</dcterms:created>
  <dcterms:modified xsi:type="dcterms:W3CDTF">2019-05-08T04:27:35Z</dcterms:modified>
</cp:coreProperties>
</file>