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7" r:id="rId6"/>
    <p:sldId id="261" r:id="rId7"/>
    <p:sldId id="265" r:id="rId8"/>
    <p:sldId id="262" r:id="rId9"/>
    <p:sldId id="264" r:id="rId10"/>
    <p:sldId id="263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591"/>
    <a:srgbClr val="BA31FD"/>
    <a:srgbClr val="68C397"/>
    <a:srgbClr val="FEF102"/>
    <a:srgbClr val="659E11"/>
    <a:srgbClr val="661E66"/>
    <a:srgbClr val="E36F02"/>
    <a:srgbClr val="3776F8"/>
    <a:srgbClr val="E26E02"/>
    <a:srgbClr val="347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ecialistrc\resursnyj%20centr\&#1056;&#1062;\4.&#1052;&#1086;&#1085;&#1080;&#1090;&#1086;&#1088;&#1080;&#1085;&#1075;&#1080;\&#1084;&#1086;&#1085;&#1080;&#1090;&#1086;&#1088;&#1080;&#1085;&#1075;%202017\&#1075;&#1088;&#1072;&#1092;&#1080;&#1082;&#1080;\&#1044;&#1054;&#1059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комп '!$B$1</c:f>
              <c:strCache>
                <c:ptCount val="1"/>
                <c:pt idx="0">
                  <c:v>Кол-во компьютеров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3B-4D4E-A916-44F43D43602E}"/>
              </c:ext>
            </c:extLst>
          </c:dPt>
          <c:dPt>
            <c:idx val="1"/>
            <c:invertIfNegative val="0"/>
            <c:bubble3D val="0"/>
            <c:spPr>
              <a:solidFill>
                <a:srgbClr val="68C39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3B-4D4E-A916-44F43D43602E}"/>
              </c:ext>
            </c:extLst>
          </c:dPt>
          <c:dPt>
            <c:idx val="2"/>
            <c:invertIfNegative val="0"/>
            <c:bubble3D val="0"/>
            <c:spPr>
              <a:solidFill>
                <a:srgbClr val="BA31F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3B-4D4E-A916-44F43D43602E}"/>
              </c:ext>
            </c:extLst>
          </c:dPt>
          <c:dLbls>
            <c:dLbl>
              <c:idx val="0"/>
              <c:layout>
                <c:manualLayout>
                  <c:x val="3.6361470812904723E-3"/>
                  <c:y val="-4.1617931008331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3B-4D4E-A916-44F43D4360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90367703226198E-3"/>
                  <c:y val="-4.4590640366069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3B-4D4E-A916-44F43D43602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180735406452529E-3"/>
                  <c:y val="-2.9727093577379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E26E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3B-4D4E-A916-44F43D43602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комп '!$A$2:$A$4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комп '!$B$2:$B$4</c:f>
              <c:numCache>
                <c:formatCode>General</c:formatCode>
                <c:ptCount val="3"/>
                <c:pt idx="0">
                  <c:v>128</c:v>
                </c:pt>
                <c:pt idx="1">
                  <c:v>141</c:v>
                </c:pt>
                <c:pt idx="2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3B-4D4E-A916-44F43D4360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818000"/>
        <c:axId val="136266024"/>
        <c:axId val="0"/>
      </c:bar3DChart>
      <c:catAx>
        <c:axId val="10581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66024"/>
        <c:crosses val="autoZero"/>
        <c:auto val="1"/>
        <c:lblAlgn val="ctr"/>
        <c:lblOffset val="100"/>
        <c:noMultiLvlLbl val="0"/>
      </c:catAx>
      <c:valAx>
        <c:axId val="136266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581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АРМ в группах '!$A$27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45296720825221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CB7-4D14-866A-45038BCBD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634588109283744E-2"/>
                  <c:y val="1.9725780585638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CB7-4D14-866A-45038BCBD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816209010315271E-2"/>
                  <c:y val="3.945156117127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CB7-4D14-866A-45038BCBD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АРМ в группах '!$B$26:$M$26</c:f>
              <c:strCache>
                <c:ptCount val="11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</c:strCache>
            </c:strRef>
          </c:cat>
          <c:val>
            <c:numRef>
              <c:f>'Кол-во АРМ в группах '!$B$27:$M$27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B7-4D14-866A-45038BCBDB35}"/>
            </c:ext>
          </c:extLst>
        </c:ser>
        <c:ser>
          <c:idx val="1"/>
          <c:order val="1"/>
          <c:tx>
            <c:strRef>
              <c:f>'Кол-во АРМ в группах '!$A$28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7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4529672082522172E-3"/>
                  <c:y val="-5.9177341756914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CB7-4D14-866A-45038BCBD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АРМ в группах '!$B$26:$M$26</c:f>
              <c:strCache>
                <c:ptCount val="11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</c:strCache>
            </c:strRef>
          </c:cat>
          <c:val>
            <c:numRef>
              <c:f>'Кол-во АРМ в группах '!$B$28:$M$28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13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B7-4D14-866A-45038BCBDB35}"/>
            </c:ext>
          </c:extLst>
        </c:ser>
        <c:ser>
          <c:idx val="2"/>
          <c:order val="2"/>
          <c:tx>
            <c:strRef>
              <c:f>'Кол-во АРМ в группах '!$A$29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BA31FD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9382490499581875E-2"/>
                  <c:y val="-7.2867344125561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CB7-4D14-866A-45038BCBD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634588109283701E-2"/>
                  <c:y val="-5.9177341756914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CB7-4D14-866A-45038BCBD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34588109283744E-2"/>
                  <c:y val="-5.9177341756914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CB7-4D14-866A-45038BCBD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3888888888888788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B7-4D14-866A-45038BCBD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АРМ в группах '!$B$26:$M$26</c:f>
              <c:strCache>
                <c:ptCount val="11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</c:strCache>
            </c:strRef>
          </c:cat>
          <c:val>
            <c:numRef>
              <c:f>'Кол-во АРМ в группах '!$B$29:$M$29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12</c:v>
                </c:pt>
                <c:pt idx="9">
                  <c:v>6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B7-4D14-866A-45038BCBD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267200"/>
        <c:axId val="136266808"/>
        <c:axId val="0"/>
      </c:bar3DChart>
      <c:catAx>
        <c:axId val="1362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66808"/>
        <c:crosses val="autoZero"/>
        <c:auto val="1"/>
        <c:lblAlgn val="ctr"/>
        <c:lblOffset val="100"/>
        <c:noMultiLvlLbl val="0"/>
      </c:catAx>
      <c:valAx>
        <c:axId val="136266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26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АРМ в группах '!$B$55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68C39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B9-45E0-977F-16941C889F22}"/>
              </c:ext>
            </c:extLst>
          </c:dPt>
          <c:dPt>
            <c:idx val="2"/>
            <c:invertIfNegative val="0"/>
            <c:bubble3D val="0"/>
            <c:spPr>
              <a:solidFill>
                <a:srgbClr val="BA31F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7B9-45E0-977F-16941C889F22}"/>
              </c:ext>
            </c:extLst>
          </c:dPt>
          <c:dLbls>
            <c:dLbl>
              <c:idx val="0"/>
              <c:layout>
                <c:manualLayout>
                  <c:x val="2.0887811222032648E-2"/>
                  <c:y val="-6.226305545614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B9-45E0-977F-16941C889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966757878270163E-3"/>
                  <c:y val="-6.5227962858815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B9-45E0-977F-16941C889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9002736348126E-2"/>
                  <c:y val="-4.1508703637427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7B9-45E0-977F-16941C889F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АРМ в группах '!$A$56:$A$58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АРМ в группах '!$B$56:$B$58</c:f>
              <c:numCache>
                <c:formatCode>General</c:formatCode>
                <c:ptCount val="3"/>
                <c:pt idx="0">
                  <c:v>25</c:v>
                </c:pt>
                <c:pt idx="1">
                  <c:v>45</c:v>
                </c:pt>
                <c:pt idx="2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B9-45E0-977F-16941C889F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267592"/>
        <c:axId val="136267984"/>
        <c:axId val="0"/>
      </c:bar3DChart>
      <c:catAx>
        <c:axId val="13626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67984"/>
        <c:crosses val="autoZero"/>
        <c:auto val="1"/>
        <c:lblAlgn val="ctr"/>
        <c:lblOffset val="100"/>
        <c:noMultiLvlLbl val="0"/>
      </c:catAx>
      <c:valAx>
        <c:axId val="136267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26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18126552506096"/>
          <c:y val="2.3182701091677874E-2"/>
          <c:w val="0.88575270546448792"/>
          <c:h val="0.531242464999846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'Кол-во педагогов на 1 АРМ'!$A$2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792639717147858E-2"/>
                  <c:y val="-6.322554843184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889595757217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педагогов на 1 АРМ'!$B$1:$M$1</c:f>
              <c:strCache>
                <c:ptCount val="12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  <c:pt idx="11">
                  <c:v>Всего</c:v>
                </c:pt>
              </c:strCache>
            </c:strRef>
          </c:cat>
          <c:val>
            <c:numRef>
              <c:f>'Кол-во педагогов на 1 АРМ'!$B$2:$M$2</c:f>
              <c:numCache>
                <c:formatCode>General</c:formatCode>
                <c:ptCount val="12"/>
                <c:pt idx="0">
                  <c:v>0</c:v>
                </c:pt>
                <c:pt idx="1">
                  <c:v>7.5</c:v>
                </c:pt>
                <c:pt idx="2">
                  <c:v>14</c:v>
                </c:pt>
                <c:pt idx="3">
                  <c:v>6.3</c:v>
                </c:pt>
                <c:pt idx="4">
                  <c:v>7</c:v>
                </c:pt>
                <c:pt idx="5">
                  <c:v>0</c:v>
                </c:pt>
                <c:pt idx="6">
                  <c:v>25</c:v>
                </c:pt>
                <c:pt idx="7">
                  <c:v>31</c:v>
                </c:pt>
                <c:pt idx="8">
                  <c:v>0</c:v>
                </c:pt>
                <c:pt idx="9">
                  <c:v>8</c:v>
                </c:pt>
                <c:pt idx="10">
                  <c:v>7</c:v>
                </c:pt>
                <c:pt idx="11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D5-4E0C-8144-EE0A3734FB7E}"/>
            </c:ext>
          </c:extLst>
        </c:ser>
        <c:ser>
          <c:idx val="1"/>
          <c:order val="1"/>
          <c:tx>
            <c:strRef>
              <c:f>'Кол-во педагогов на 1 АРМ'!$A$3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7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0236199469652234E-2"/>
                  <c:y val="-6.3225548431848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167582428588877E-4"/>
                  <c:y val="-6.3225548431847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792639717147858E-2"/>
                  <c:y val="-6.322554843184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236199469652234E-2"/>
                  <c:y val="-2.1075182810616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839879611078206E-2"/>
                  <c:y val="-2.10751828106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0472398939303475E-3"/>
                  <c:y val="-6.322554843184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4435597525043755E-3"/>
                  <c:y val="6.3225548431848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6981599292869644E-2"/>
                  <c:y val="-3.86373888103838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педагогов на 1 АРМ'!$B$1:$M$1</c:f>
              <c:strCache>
                <c:ptCount val="12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  <c:pt idx="11">
                  <c:v>Всего</c:v>
                </c:pt>
              </c:strCache>
            </c:strRef>
          </c:cat>
          <c:val>
            <c:numRef>
              <c:f>'Кол-во педагогов на 1 АРМ'!$B$3:$M$3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14</c:v>
                </c:pt>
                <c:pt idx="3">
                  <c:v>3</c:v>
                </c:pt>
                <c:pt idx="4">
                  <c:v>5</c:v>
                </c:pt>
                <c:pt idx="5">
                  <c:v>16</c:v>
                </c:pt>
                <c:pt idx="6">
                  <c:v>25</c:v>
                </c:pt>
                <c:pt idx="7">
                  <c:v>14</c:v>
                </c:pt>
                <c:pt idx="8">
                  <c:v>11</c:v>
                </c:pt>
                <c:pt idx="9">
                  <c:v>5</c:v>
                </c:pt>
                <c:pt idx="10">
                  <c:v>4</c:v>
                </c:pt>
                <c:pt idx="11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D5-4E0C-8144-EE0A3734FB7E}"/>
            </c:ext>
          </c:extLst>
        </c:ser>
        <c:ser>
          <c:idx val="2"/>
          <c:order val="2"/>
          <c:tx>
            <c:strRef>
              <c:f>'Кол-во педагогов на 1 АРМ'!$A$4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BA31F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141719681791341E-2"/>
                  <c:y val="6.3225548431847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41719681791341E-2"/>
                  <c:y val="2.1075182810615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435597525043755E-3"/>
                  <c:y val="-6.3225548431848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7453998232173615E-3"/>
                  <c:y val="-6.322554843184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472398939304464E-3"/>
                  <c:y val="2.10751828106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4435597525043755E-3"/>
                  <c:y val="4.21503656212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7453998232174109E-3"/>
                  <c:y val="2.1075182810615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792639717147759E-2"/>
                  <c:y val="-6.322554843184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4435597525044743E-3"/>
                  <c:y val="2.10751828106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3490799646434723E-2"/>
                  <c:y val="6.3225548431847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6188959575721688E-2"/>
                  <c:y val="-6.3225548431848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4283439363582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1D5-4E0C-8144-EE0A3734FB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педагогов на 1 АРМ'!$B$1:$M$1</c:f>
              <c:strCache>
                <c:ptCount val="12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  <c:pt idx="11">
                  <c:v>Всего</c:v>
                </c:pt>
              </c:strCache>
            </c:strRef>
          </c:cat>
          <c:val>
            <c:numRef>
              <c:f>'Кол-во педагогов на 1 АРМ'!$B$4:$M$4</c:f>
              <c:numCache>
                <c:formatCode>General</c:formatCode>
                <c:ptCount val="12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3</c:v>
                </c:pt>
                <c:pt idx="9">
                  <c:v>5</c:v>
                </c:pt>
                <c:pt idx="10">
                  <c:v>3</c:v>
                </c:pt>
                <c:pt idx="1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D5-4E0C-8144-EE0A3734FB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263672"/>
        <c:axId val="136262496"/>
        <c:axId val="0"/>
      </c:bar3DChart>
      <c:catAx>
        <c:axId val="13626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62496"/>
        <c:crosses val="autoZero"/>
        <c:auto val="1"/>
        <c:lblAlgn val="ctr"/>
        <c:lblOffset val="100"/>
        <c:noMultiLvlLbl val="0"/>
      </c:catAx>
      <c:valAx>
        <c:axId val="13626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2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победителей конк ИКТ'!$A$2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06234756854677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295541224784324E-3"/>
                  <c:y val="-3.8410420994713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623475685467744E-2"/>
                  <c:y val="4.1902761507463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CF0-4493-B2D0-9A0B580B2ED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победителей конк ИКТ'!$B$1:$M$1</c:f>
              <c:strCache>
                <c:ptCount val="11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</c:strCache>
            </c:strRef>
          </c:cat>
          <c:val>
            <c:numRef>
              <c:f>'Кол-во победителей конк ИКТ'!$B$2:$M$2</c:f>
              <c:numCache>
                <c:formatCode>General</c:formatCode>
                <c:ptCount val="12"/>
                <c:pt idx="0">
                  <c:v>10</c:v>
                </c:pt>
                <c:pt idx="1">
                  <c:v>8</c:v>
                </c:pt>
                <c:pt idx="2">
                  <c:v>11</c:v>
                </c:pt>
                <c:pt idx="3">
                  <c:v>14</c:v>
                </c:pt>
                <c:pt idx="4">
                  <c:v>1</c:v>
                </c:pt>
                <c:pt idx="5">
                  <c:v>16</c:v>
                </c:pt>
                <c:pt idx="6">
                  <c:v>6</c:v>
                </c:pt>
                <c:pt idx="7">
                  <c:v>5</c:v>
                </c:pt>
                <c:pt idx="8">
                  <c:v>17</c:v>
                </c:pt>
                <c:pt idx="9">
                  <c:v>14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F0-4493-B2D0-9A0B580B2ED4}"/>
            </c:ext>
          </c:extLst>
        </c:ser>
        <c:ser>
          <c:idx val="1"/>
          <c:order val="1"/>
          <c:tx>
            <c:strRef>
              <c:f>'Кол-во победителей конк ИКТ'!$A$3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279344606834437E-3"/>
                  <c:y val="-4.1902761507463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793446068341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9919016910252021E-2"/>
                  <c:y val="2.0951380753731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639672303417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935213528201517E-2"/>
                  <c:y val="-7.68208419894275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6396723034172428E-3"/>
                  <c:y val="2.0951380753731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CF0-4493-B2D0-9A0B580B2ED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победителей конк ИКТ'!$B$1:$M$1</c:f>
              <c:strCache>
                <c:ptCount val="11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</c:strCache>
            </c:strRef>
          </c:cat>
          <c:val>
            <c:numRef>
              <c:f>'Кол-во победителей конк ИКТ'!$B$3:$M$3</c:f>
              <c:numCache>
                <c:formatCode>General</c:formatCode>
                <c:ptCount val="12"/>
                <c:pt idx="0">
                  <c:v>3</c:v>
                </c:pt>
                <c:pt idx="1">
                  <c:v>8</c:v>
                </c:pt>
                <c:pt idx="2">
                  <c:v>24</c:v>
                </c:pt>
                <c:pt idx="3">
                  <c:v>9</c:v>
                </c:pt>
                <c:pt idx="4">
                  <c:v>5</c:v>
                </c:pt>
                <c:pt idx="5">
                  <c:v>16</c:v>
                </c:pt>
                <c:pt idx="6">
                  <c:v>9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F0-4493-B2D0-9A0B580B2ED4}"/>
            </c:ext>
          </c:extLst>
        </c:ser>
        <c:ser>
          <c:idx val="2"/>
          <c:order val="2"/>
          <c:tx>
            <c:strRef>
              <c:f>'Кол-во победителей конк ИКТ'!$A$4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BA31FD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6.63967230341734E-3"/>
                  <c:y val="6.28541422611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623475685467744E-2"/>
                  <c:y val="2.0951380753731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2955412247842754E-3"/>
                  <c:y val="1.047569037686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27934460683468E-2"/>
                  <c:y val="-4.1902761507463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CF0-4493-B2D0-9A0B580B2ED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8591082449568454E-2"/>
                  <c:y val="6.2854142261194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CF0-4493-B2D0-9A0B580B2ED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победителей конк ИКТ'!$B$1:$M$1</c:f>
              <c:strCache>
                <c:ptCount val="11"/>
                <c:pt idx="0">
                  <c:v>ДС №1 "Солнышко"</c:v>
                </c:pt>
                <c:pt idx="1">
                  <c:v>ДС №3 "Петушок"</c:v>
                </c:pt>
                <c:pt idx="2">
                  <c:v>ДС №4 "Лебедушка"</c:v>
                </c:pt>
                <c:pt idx="3">
                  <c:v>ДС №5 "Золотой ключик"</c:v>
                </c:pt>
                <c:pt idx="4">
                  <c:v>ДС №6 "Колобок"</c:v>
                </c:pt>
                <c:pt idx="5">
                  <c:v>ДС   №7 "Рябинушка"</c:v>
                </c:pt>
                <c:pt idx="6">
                  <c:v>ДС №8 "Золотая рыбка"</c:v>
                </c:pt>
                <c:pt idx="7">
                  <c:v>ДС №9 "Журавушка"</c:v>
                </c:pt>
                <c:pt idx="8">
                  <c:v>ДС №10 "Росинка"</c:v>
                </c:pt>
                <c:pt idx="9">
                  <c:v>ДС №11 "Ромашка"</c:v>
                </c:pt>
                <c:pt idx="10">
                  <c:v>ДС  №12 "Семицветик"</c:v>
                </c:pt>
              </c:strCache>
            </c:strRef>
          </c:cat>
          <c:val>
            <c:numRef>
              <c:f>'Кол-во победителей конк ИКТ'!$B$4:$M$4</c:f>
              <c:numCache>
                <c:formatCode>General</c:formatCode>
                <c:ptCount val="12"/>
                <c:pt idx="0">
                  <c:v>13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  <c:pt idx="4">
                  <c:v>2</c:v>
                </c:pt>
                <c:pt idx="5">
                  <c:v>4</c:v>
                </c:pt>
                <c:pt idx="6">
                  <c:v>22</c:v>
                </c:pt>
                <c:pt idx="7">
                  <c:v>15</c:v>
                </c:pt>
                <c:pt idx="8">
                  <c:v>3</c:v>
                </c:pt>
                <c:pt idx="9">
                  <c:v>8</c:v>
                </c:pt>
                <c:pt idx="1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F0-4493-B2D0-9A0B580B2E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262888"/>
        <c:axId val="136268768"/>
        <c:axId val="0"/>
      </c:bar3DChart>
      <c:catAx>
        <c:axId val="13626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68768"/>
        <c:crosses val="autoZero"/>
        <c:auto val="1"/>
        <c:lblAlgn val="ctr"/>
        <c:lblOffset val="100"/>
        <c:noMultiLvlLbl val="0"/>
      </c:catAx>
      <c:valAx>
        <c:axId val="136268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262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победителей конк ИКТ'!$B$19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FC-444C-9CDF-D50BEE9708AB}"/>
              </c:ext>
            </c:extLst>
          </c:dPt>
          <c:dPt>
            <c:idx val="1"/>
            <c:invertIfNegative val="0"/>
            <c:bubble3D val="0"/>
            <c:spPr>
              <a:solidFill>
                <a:srgbClr val="68C39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9FC-444C-9CDF-D50BEE9708AB}"/>
              </c:ext>
            </c:extLst>
          </c:dPt>
          <c:dPt>
            <c:idx val="2"/>
            <c:invertIfNegative val="0"/>
            <c:bubble3D val="0"/>
            <c:spPr>
              <a:solidFill>
                <a:srgbClr val="BA31F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FC-444C-9CDF-D50BEE9708AB}"/>
              </c:ext>
            </c:extLst>
          </c:dPt>
          <c:dLbls>
            <c:dLbl>
              <c:idx val="0"/>
              <c:layout>
                <c:manualLayout>
                  <c:x val="2.1988465578135313E-2"/>
                  <c:y val="-4.446527382155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FC-444C-9CDF-D50BEE9708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968542485823581E-3"/>
                  <c:y val="-7.3050092706844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9FC-444C-9CDF-D50BEE9708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88465578135313E-2"/>
                  <c:y val="-6.0345728757828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FC-444C-9CDF-D50BEE9708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победителей конк ИКТ'!$A$20:$A$22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победителей конк ИКТ'!$B$20:$B$22</c:f>
              <c:numCache>
                <c:formatCode>General</c:formatCode>
                <c:ptCount val="3"/>
                <c:pt idx="0">
                  <c:v>103</c:v>
                </c:pt>
                <c:pt idx="1">
                  <c:v>108</c:v>
                </c:pt>
                <c:pt idx="2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FC-444C-9CDF-D50BEE970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63280"/>
        <c:axId val="136269160"/>
        <c:axId val="0"/>
      </c:bar3DChart>
      <c:catAx>
        <c:axId val="13626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69160"/>
        <c:crosses val="autoZero"/>
        <c:auto val="1"/>
        <c:lblAlgn val="ctr"/>
        <c:lblOffset val="100"/>
        <c:noMultiLvlLbl val="0"/>
      </c:catAx>
      <c:valAx>
        <c:axId val="136269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26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2400" b="1">
          <a:solidFill>
            <a:schemeClr val="tx2">
              <a:lumMod val="75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225934697649787"/>
          <c:y val="0.84265003483395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112997600068045E-2"/>
          <c:y val="8.9445261415634983E-2"/>
          <c:w val="0.530416704298044"/>
          <c:h val="0.68799580087392009"/>
        </c:manualLayout>
      </c:layout>
      <c:pie3DChart>
        <c:varyColors val="1"/>
        <c:ser>
          <c:idx val="0"/>
          <c:order val="0"/>
          <c:tx>
            <c:strRef>
              <c:f>'Кол-во победителей конк ИКТ'!$B$40</c:f>
              <c:strCache>
                <c:ptCount val="1"/>
                <c:pt idx="0">
                  <c:v>2016-2017 г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D6-4916-9CA5-03E1F06CB896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D6-4916-9CA5-03E1F06CB896}"/>
              </c:ext>
            </c:extLst>
          </c:dPt>
          <c:dPt>
            <c:idx val="2"/>
            <c:bubble3D val="0"/>
            <c:explosion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D6-4916-9CA5-03E1F06CB8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D6-4916-9CA5-03E1F06CB896}"/>
              </c:ext>
            </c:extLst>
          </c:dPt>
          <c:dLbls>
            <c:dLbl>
              <c:idx val="0"/>
              <c:layout>
                <c:manualLayout>
                  <c:x val="-9.1085177855388527E-3"/>
                  <c:y val="6.93624416683117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D6-4916-9CA5-03E1F06CB8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56925561774362E-2"/>
                  <c:y val="-8.14073378939924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D6-4916-9CA5-03E1F06CB8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403180677084199E-2"/>
                  <c:y val="-0.108844212225356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D6-4916-9CA5-03E1F06CB8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'Кол-во победителей конк ИКТ'!$A$41:$A$44</c:f>
              <c:strCache>
                <c:ptCount val="4"/>
                <c:pt idx="0">
                  <c:v>на муниципальном уровне</c:v>
                </c:pt>
                <c:pt idx="1">
                  <c:v>на региональном уровне</c:v>
                </c:pt>
                <c:pt idx="2">
                  <c:v> на федеральном уровне</c:v>
                </c:pt>
                <c:pt idx="3">
                  <c:v> на международном </c:v>
                </c:pt>
              </c:strCache>
            </c:strRef>
          </c:cat>
          <c:val>
            <c:numRef>
              <c:f>'Кол-во победителей конк ИКТ'!$B$41:$B$44</c:f>
              <c:numCache>
                <c:formatCode>General</c:formatCode>
                <c:ptCount val="4"/>
                <c:pt idx="0">
                  <c:v>14</c:v>
                </c:pt>
                <c:pt idx="1">
                  <c:v>56</c:v>
                </c:pt>
                <c:pt idx="2">
                  <c:v>53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D6-4916-9CA5-03E1F06CB89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923853021454469"/>
          <c:y val="0.8750433394975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61969075411585E-2"/>
          <c:y val="9.272570712926903E-2"/>
          <c:w val="0.58430842908375202"/>
          <c:h val="0.726061582800824"/>
        </c:manualLayout>
      </c:layout>
      <c:pie3DChart>
        <c:varyColors val="1"/>
        <c:ser>
          <c:idx val="0"/>
          <c:order val="0"/>
          <c:tx>
            <c:strRef>
              <c:f>'Кол-во победителей конк ИКТ'!$B$56</c:f>
              <c:strCache>
                <c:ptCount val="1"/>
                <c:pt idx="0">
                  <c:v>2015-2016 г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CD-4B52-BB0D-86DDEF541830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CD-4B52-BB0D-86DDEF541830}"/>
              </c:ext>
            </c:extLst>
          </c:dPt>
          <c:dPt>
            <c:idx val="2"/>
            <c:bubble3D val="0"/>
            <c:explosion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CD-4B52-BB0D-86DDEF5418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CD-4B52-BB0D-86DDEF541830}"/>
              </c:ext>
            </c:extLst>
          </c:dPt>
          <c:dLbls>
            <c:dLbl>
              <c:idx val="0"/>
              <c:layout>
                <c:manualLayout>
                  <c:x val="-1.0020982250802573E-2"/>
                  <c:y val="2.85147181118017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CD-4B52-BB0D-86DDEF5418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721797705991173E-2"/>
                  <c:y val="-0.227735288796726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CD-4B52-BB0D-86DDEF5418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798768728547346E-2"/>
                  <c:y val="-7.59348527672983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FCD-4B52-BB0D-86DDEF5418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'Кол-во победителей конк ИКТ'!$A$57:$A$60</c:f>
              <c:strCache>
                <c:ptCount val="4"/>
                <c:pt idx="0">
                  <c:v>на муниципальном уровне</c:v>
                </c:pt>
                <c:pt idx="1">
                  <c:v>на региональном уровне</c:v>
                </c:pt>
                <c:pt idx="2">
                  <c:v> на федеральном уровне</c:v>
                </c:pt>
                <c:pt idx="3">
                  <c:v> на международном </c:v>
                </c:pt>
              </c:strCache>
            </c:strRef>
          </c:cat>
          <c:val>
            <c:numRef>
              <c:f>'Кол-во победителей конк ИКТ'!$B$57:$B$60</c:f>
              <c:numCache>
                <c:formatCode>General</c:formatCode>
                <c:ptCount val="4"/>
                <c:pt idx="0">
                  <c:v>13</c:v>
                </c:pt>
                <c:pt idx="1">
                  <c:v>65</c:v>
                </c:pt>
                <c:pt idx="2">
                  <c:v>35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FCD-4B52-BB0D-86DDEF541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021522309711283"/>
          <c:y val="0.89351851851851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881890171419239E-2"/>
          <c:y val="5.0737824438611842E-2"/>
          <c:w val="0.54952281773489242"/>
          <c:h val="0.73227435112277628"/>
        </c:manualLayout>
      </c:layout>
      <c:pie3DChart>
        <c:varyColors val="1"/>
        <c:ser>
          <c:idx val="0"/>
          <c:order val="0"/>
          <c:tx>
            <c:strRef>
              <c:f>'Кол-во победителей конк ИКТ'!$B$74</c:f>
              <c:strCache>
                <c:ptCount val="1"/>
                <c:pt idx="0">
                  <c:v>2014-2015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E1-484C-B2C1-C70CE4F8F76D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E1-484C-B2C1-C70CE4F8F76D}"/>
              </c:ext>
            </c:extLst>
          </c:dPt>
          <c:dPt>
            <c:idx val="2"/>
            <c:bubble3D val="0"/>
            <c:explosion val="13"/>
            <c:spPr>
              <a:solidFill>
                <a:srgbClr val="ADD59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E1-484C-B2C1-C70CE4F8F7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E1-484C-B2C1-C70CE4F8F76D}"/>
              </c:ext>
            </c:extLst>
          </c:dPt>
          <c:dLbls>
            <c:dLbl>
              <c:idx val="0"/>
              <c:layout>
                <c:manualLayout>
                  <c:x val="-2.0885310989827146E-3"/>
                  <c:y val="-4.32159521726450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E1-484C-B2C1-C70CE4F8F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257254305392664E-2"/>
                  <c:y val="-6.03014727325750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E1-484C-B2C1-C70CE4F8F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'Кол-во победителей конк ИКТ'!$A$75:$A$78</c:f>
              <c:strCache>
                <c:ptCount val="4"/>
                <c:pt idx="0">
                  <c:v>на муниципальном уровне</c:v>
                </c:pt>
                <c:pt idx="1">
                  <c:v>на региональном уровне</c:v>
                </c:pt>
                <c:pt idx="2">
                  <c:v> на федеральном уровне</c:v>
                </c:pt>
                <c:pt idx="3">
                  <c:v> на международном </c:v>
                </c:pt>
              </c:strCache>
            </c:strRef>
          </c:cat>
          <c:val>
            <c:numRef>
              <c:f>'Кол-во победителей конк ИКТ'!$B$75:$B$78</c:f>
              <c:numCache>
                <c:formatCode>General</c:formatCode>
                <c:ptCount val="4"/>
                <c:pt idx="0">
                  <c:v>7</c:v>
                </c:pt>
                <c:pt idx="1">
                  <c:v>27</c:v>
                </c:pt>
                <c:pt idx="2">
                  <c:v>76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FF-471F-A8AD-4845044FA1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741485288290562"/>
          <c:y val="0.16624817731116945"/>
          <c:w val="0.39741248339867669"/>
          <c:h val="0.78829068241469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0.32204</cdr:x>
      <cdr:y>0.14154</cdr:y>
    </cdr:from>
    <cdr:to>
      <cdr:x>0.44182</cdr:x>
      <cdr:y>0.32923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8387" y="6895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C00000"/>
              </a:solidFill>
            </a:rPr>
            <a:t>10%</a:t>
          </a:r>
          <a:endParaRPr lang="ru-RU" sz="16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0.57425</cdr:x>
      <cdr:y>0.15023</cdr:y>
    </cdr:from>
    <cdr:to>
      <cdr:x>0.67735</cdr:x>
      <cdr:y>0.21542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5602668" y="797188"/>
          <a:ext cx="1005894" cy="3459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0.59461</cdr:x>
      <cdr:y>0.09513</cdr:y>
    </cdr:from>
    <cdr:to>
      <cdr:x>0.69518</cdr:x>
      <cdr:y>0.15023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01272" y="504799"/>
          <a:ext cx="981211" cy="29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13%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0.31241</cdr:x>
      <cdr:y>0.21308</cdr:y>
    </cdr:from>
    <cdr:to>
      <cdr:x>0.41097</cdr:x>
      <cdr:y>0.23763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984873" y="852033"/>
          <a:ext cx="626125" cy="9817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A569-CCC7-4BC3-B8BC-EEDF2DF41B17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F32A-EDC2-4941-946F-716F99C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9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3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0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2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8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9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5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1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2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8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0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6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1A56-9018-4BA5-8328-C59F678F3F3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9819" y="2025317"/>
            <a:ext cx="5486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 мониторинга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формированию и применению ИКТ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участников образовательного 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процесса в МДОУ</a:t>
            </a:r>
            <a:endParaRPr lang="ru-RU" sz="2000" b="1" dirty="0">
              <a:ln w="18415" cmpd="sng">
                <a:noFill/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5D509B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93527" y="55580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Ресурсный центр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май 2017 г.</a:t>
            </a:r>
          </a:p>
        </p:txBody>
      </p:sp>
    </p:spTree>
    <p:extLst>
      <p:ext uri="{BB962C8B-B14F-4D97-AF65-F5344CB8AC3E}">
        <p14:creationId xmlns:p14="http://schemas.microsoft.com/office/powerpoint/2010/main" val="8361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522"/>
            <a:ext cx="12191999" cy="7206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976735"/>
            <a:ext cx="1875869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45009"/>
              </p:ext>
            </p:extLst>
          </p:nvPr>
        </p:nvGraphicFramePr>
        <p:xfrm>
          <a:off x="1875871" y="1334125"/>
          <a:ext cx="9756496" cy="530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75870" y="132320"/>
            <a:ext cx="9531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Количество педагогов-победителей (1-3 места) в профессиональных статусных конкурсах по применению ИКТ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3499" y="2131313"/>
            <a:ext cx="55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4,6%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976735"/>
            <a:ext cx="1875869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618728"/>
              </p:ext>
            </p:extLst>
          </p:nvPr>
        </p:nvGraphicFramePr>
        <p:xfrm>
          <a:off x="3441722" y="3910988"/>
          <a:ext cx="5702245" cy="304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352097"/>
              </p:ext>
            </p:extLst>
          </p:nvPr>
        </p:nvGraphicFramePr>
        <p:xfrm>
          <a:off x="6665205" y="977747"/>
          <a:ext cx="5425874" cy="282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37935" y="0"/>
            <a:ext cx="11437495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педагогов-победителей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статусных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ИКТ на разных уровнях </a:t>
            </a: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029382"/>
              </p:ext>
            </p:extLst>
          </p:nvPr>
        </p:nvGraphicFramePr>
        <p:xfrm>
          <a:off x="937935" y="977747"/>
          <a:ext cx="50221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929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152"/>
            <a:ext cx="12191999" cy="6957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976735"/>
            <a:ext cx="1875869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83632" y="330824"/>
            <a:ext cx="512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395" y="924978"/>
            <a:ext cx="7557571" cy="20313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большое количество педагогов участвуют и побеждают  в  статусных конкурсах по применению ИКТ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своего педагогического опыта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50% педагогов созданы свои сайты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05" b="98577" l="879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90" y="216856"/>
            <a:ext cx="3022695" cy="292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0576" y="3659162"/>
            <a:ext cx="8306717" cy="313932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организовать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аппаратно-технические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 группах среднего и старшего дошкольного возраста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АРМ  для воспитателей, работающим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младшим дошкольным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АРМ в музыкальных залах для проведения тематических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воспитателям пройти курсовую подготовку по созданию ЭОР в Ресурсном центре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7755" y="3102158"/>
            <a:ext cx="3734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0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46" y="5141626"/>
            <a:ext cx="1704075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9082" y="60879"/>
            <a:ext cx="760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аппаратно-технических условий в  МДОУ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3669" t="25796" r="11519" b="9099"/>
          <a:stretch/>
        </p:blipFill>
        <p:spPr>
          <a:xfrm>
            <a:off x="359763" y="734519"/>
            <a:ext cx="9976957" cy="59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057029"/>
              </p:ext>
            </p:extLst>
          </p:nvPr>
        </p:nvGraphicFramePr>
        <p:xfrm>
          <a:off x="2143593" y="1409076"/>
          <a:ext cx="9417674" cy="52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546" y="5141626"/>
            <a:ext cx="1875869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20734" y="473706"/>
            <a:ext cx="6003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компьютеров в МДОУ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036695" y="2593299"/>
            <a:ext cx="884419" cy="2098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759909" y="2203556"/>
            <a:ext cx="884419" cy="2098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7729928" y="1851287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C00000"/>
                </a:solidFill>
              </a:rPr>
              <a:t>2</a:t>
            </a:r>
            <a:r>
              <a:rPr lang="ru-RU" sz="1600" dirty="0" smtClean="0">
                <a:solidFill>
                  <a:srgbClr val="C00000"/>
                </a:solidFill>
              </a:rPr>
              <a:t>0%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46" y="5141626"/>
            <a:ext cx="1704075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323348"/>
              </p:ext>
            </p:extLst>
          </p:nvPr>
        </p:nvGraphicFramePr>
        <p:xfrm>
          <a:off x="1" y="944380"/>
          <a:ext cx="10747948" cy="60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05975" y="241358"/>
            <a:ext cx="869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АРМ в группах каждого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года</a:t>
            </a:r>
          </a:p>
        </p:txBody>
      </p:sp>
    </p:spTree>
    <p:extLst>
      <p:ext uri="{BB962C8B-B14F-4D97-AF65-F5344CB8AC3E}">
        <p14:creationId xmlns:p14="http://schemas.microsoft.com/office/powerpoint/2010/main" val="35613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46" y="5141626"/>
            <a:ext cx="1704075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09781" y="336203"/>
            <a:ext cx="5375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АРМ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в МДОУ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271517"/>
              </p:ext>
            </p:extLst>
          </p:nvPr>
        </p:nvGraphicFramePr>
        <p:xfrm>
          <a:off x="719529" y="944381"/>
          <a:ext cx="8484432" cy="539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65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976735"/>
            <a:ext cx="1875869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75767" y="185145"/>
            <a:ext cx="464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АРМ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130886"/>
              </p:ext>
            </p:extLst>
          </p:nvPr>
        </p:nvGraphicFramePr>
        <p:xfrm>
          <a:off x="1334125" y="831955"/>
          <a:ext cx="10732957" cy="602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58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976735"/>
            <a:ext cx="1875869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75870" y="132320"/>
            <a:ext cx="9531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компонентами ИКТ-компетентности педагогов в МДОУ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4703" t="33248" r="11681" b="31506"/>
          <a:stretch/>
        </p:blipFill>
        <p:spPr>
          <a:xfrm>
            <a:off x="1192949" y="1095636"/>
            <a:ext cx="10705725" cy="53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46" y="5141626"/>
            <a:ext cx="1704075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84163" y="152113"/>
            <a:ext cx="6914009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образовательного процесса в МДОУ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4396" t="23412" r="14447" b="29047"/>
          <a:stretch/>
        </p:blipFill>
        <p:spPr>
          <a:xfrm>
            <a:off x="329784" y="751034"/>
            <a:ext cx="10261088" cy="60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46" y="5141626"/>
            <a:ext cx="1704075" cy="15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0637" y="152113"/>
            <a:ext cx="9261061" cy="959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педагогов-победителей (1-3 места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статусных конкурсах по применению ИКТ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621158"/>
              </p:ext>
            </p:extLst>
          </p:nvPr>
        </p:nvGraphicFramePr>
        <p:xfrm>
          <a:off x="284814" y="1349319"/>
          <a:ext cx="10101832" cy="550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336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1607</TotalTime>
  <Words>237</Words>
  <Application>Microsoft Office PowerPoint</Application>
  <PresentationFormat>Широкоэкранный</PresentationFormat>
  <Paragraphs>83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 РЦ</dc:creator>
  <cp:lastModifiedBy>Фабрицкая Клавдия Георгиевна</cp:lastModifiedBy>
  <cp:revision>85</cp:revision>
  <dcterms:created xsi:type="dcterms:W3CDTF">2017-05-02T04:26:48Z</dcterms:created>
  <dcterms:modified xsi:type="dcterms:W3CDTF">2017-05-16T06:59:07Z</dcterms:modified>
</cp:coreProperties>
</file>