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30FF"/>
    <a:srgbClr val="68C397"/>
    <a:srgbClr val="FFF102"/>
    <a:srgbClr val="5C9BD5"/>
    <a:srgbClr val="FEF102"/>
    <a:srgbClr val="BA31FD"/>
    <a:srgbClr val="659E11"/>
    <a:srgbClr val="661E66"/>
    <a:srgbClr val="E36F02"/>
    <a:srgbClr val="3776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0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resursnyj%20centr\&#1056;&#1062;\4.&#1052;&#1086;&#1085;&#1080;&#1090;&#1086;&#1088;&#1080;&#1085;&#1075;&#1080;\&#1084;&#1086;&#1085;&#1080;&#1090;&#1086;&#1088;&#1080;&#1085;&#1075;%202017\&#1075;&#1088;&#1072;&#1092;&#1080;&#1082;&#1080;\&#1059;&#1044;&#1054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resursnyj%20centr\&#1056;&#1062;\4.&#1052;&#1086;&#1085;&#1080;&#1090;&#1086;&#1088;&#1080;&#1085;&#1075;&#1080;\&#1084;&#1086;&#1085;&#1080;&#1090;&#1086;&#1088;&#1080;&#1085;&#1075;%202017\&#1075;&#1088;&#1072;&#1092;&#1080;&#1082;&#1080;\&#1059;&#1044;&#1054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resursnyj%20centr\&#1056;&#1062;\4.&#1052;&#1086;&#1085;&#1080;&#1090;&#1086;&#1088;&#1080;&#1085;&#1075;&#1080;\&#1084;&#1086;&#1085;&#1080;&#1090;&#1086;&#1088;&#1080;&#1085;&#1075;%202017\&#1075;&#1088;&#1072;&#1092;&#1080;&#1082;&#1080;\&#1059;&#1044;&#1054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resursnyj%20centr\&#1056;&#1062;\4.&#1052;&#1086;&#1085;&#1080;&#1090;&#1086;&#1088;&#1080;&#1085;&#1075;&#1080;\&#1084;&#1086;&#1085;&#1080;&#1090;&#1086;&#1088;&#1080;&#1085;&#1075;%202017\&#1075;&#1088;&#1072;&#1092;&#1080;&#1082;&#1080;\&#1059;&#1044;&#1054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resursnyj%20centr\&#1056;&#1062;\4.&#1052;&#1086;&#1085;&#1080;&#1090;&#1086;&#1088;&#1080;&#1085;&#1075;&#1080;\&#1084;&#1086;&#1085;&#1080;&#1090;&#1086;&#1088;&#1080;&#1085;&#1075;%202017\&#1075;&#1088;&#1072;&#1092;&#1080;&#1082;&#1080;\&#1059;&#1044;&#1054;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resursnyj%20centr\&#1056;&#1062;\4.&#1052;&#1086;&#1085;&#1080;&#1090;&#1086;&#1088;&#1080;&#1085;&#1075;&#1080;\&#1084;&#1086;&#1085;&#1080;&#1090;&#1086;&#1088;&#1080;&#1085;&#1075;%202017\&#1075;&#1088;&#1072;&#1092;&#1080;&#1082;&#1080;\&#1059;&#1044;&#1054;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resursnyj%20centr\&#1056;&#1062;\4.&#1052;&#1086;&#1085;&#1080;&#1090;&#1086;&#1088;&#1080;&#1085;&#1075;&#1080;\&#1084;&#1086;&#1085;&#1080;&#1090;&#1086;&#1088;&#1080;&#1085;&#1075;%202017\&#1075;&#1088;&#1072;&#1092;&#1080;&#1082;&#1080;\&#1059;&#1044;&#1054;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resursnyj%20centr\&#1056;&#1062;\4.&#1052;&#1086;&#1085;&#1080;&#1090;&#1086;&#1088;&#1080;&#1085;&#1075;&#1080;\&#1084;&#1086;&#1085;&#1080;&#1090;&#1086;&#1088;&#1080;&#1085;&#1075;%202017\&#1075;&#1088;&#1072;&#1092;&#1080;&#1082;&#1080;\&#1059;&#1044;&#1054;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'КОЛ-ВО КОМП'!$A$2</c:f>
              <c:strCache>
                <c:ptCount val="1"/>
                <c:pt idx="0">
                  <c:v>2014-2015</c:v>
                </c:pt>
              </c:strCache>
            </c:strRef>
          </c:tx>
          <c:spPr>
            <a:solidFill>
              <a:srgbClr val="FFF102"/>
            </a:solidFill>
            <a:ln>
              <a:noFill/>
            </a:ln>
            <a:effectLst/>
            <a:sp3d/>
          </c:spPr>
          <c:invertIfNegative val="0"/>
          <c:dLbls>
            <c:dLbl>
              <c:idx val="1"/>
              <c:layout>
                <c:manualLayout>
                  <c:x val="0"/>
                  <c:y val="-1.12039658157298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B09C-47EE-AA14-79A38DF53854}"/>
                </c:ext>
              </c:extLst>
            </c:dLbl>
            <c:dLbl>
              <c:idx val="2"/>
              <c:layout>
                <c:manualLayout>
                  <c:x val="-1.2626262626262627E-3"/>
                  <c:y val="-2.68895179577517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B09C-47EE-AA14-79A38DF53854}"/>
                </c:ext>
              </c:extLst>
            </c:dLbl>
            <c:dLbl>
              <c:idx val="3"/>
              <c:layout>
                <c:manualLayout>
                  <c:x val="0"/>
                  <c:y val="-4.481586326291949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B09C-47EE-AA14-79A38DF5385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accent4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'КОЛ-ВО КОМП'!$B$1:$E$1</c:f>
              <c:strCache>
                <c:ptCount val="4"/>
                <c:pt idx="0">
                  <c:v>"ДЮЦ ЦТС"</c:v>
                </c:pt>
                <c:pt idx="1">
                  <c:v>"ДЭБЦ"</c:v>
                </c:pt>
                <c:pt idx="2">
                  <c:v>ЦДОД</c:v>
                </c:pt>
                <c:pt idx="3">
                  <c:v>Всего</c:v>
                </c:pt>
              </c:strCache>
            </c:strRef>
          </c:cat>
          <c:val>
            <c:numRef>
              <c:f>'КОЛ-ВО КОМП'!$B$2:$E$2</c:f>
              <c:numCache>
                <c:formatCode>General</c:formatCode>
                <c:ptCount val="4"/>
                <c:pt idx="0">
                  <c:v>6</c:v>
                </c:pt>
                <c:pt idx="1">
                  <c:v>16</c:v>
                </c:pt>
                <c:pt idx="2">
                  <c:v>38</c:v>
                </c:pt>
                <c:pt idx="3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A1-4FC8-AD2F-AC3BBB028964}"/>
            </c:ext>
          </c:extLst>
        </c:ser>
        <c:ser>
          <c:idx val="1"/>
          <c:order val="1"/>
          <c:tx>
            <c:strRef>
              <c:f>'КОЛ-ВО КОМП'!$A$3</c:f>
              <c:strCache>
                <c:ptCount val="1"/>
                <c:pt idx="0">
                  <c:v>2015-2016</c:v>
                </c:pt>
              </c:strCache>
            </c:strRef>
          </c:tx>
          <c:spPr>
            <a:solidFill>
              <a:srgbClr val="68C397"/>
            </a:solidFill>
            <a:ln>
              <a:noFill/>
            </a:ln>
            <a:effectLst/>
            <a:sp3d/>
          </c:spPr>
          <c:invertIfNegative val="0"/>
          <c:dLbls>
            <c:dLbl>
              <c:idx val="1"/>
              <c:layout>
                <c:manualLayout>
                  <c:x val="1.8792352660462849E-2"/>
                  <c:y val="-1.30297711426774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59A1-4FC8-AD2F-AC3BBB028964}"/>
                </c:ext>
              </c:extLst>
            </c:dLbl>
            <c:dLbl>
              <c:idx val="2"/>
              <c:layout>
                <c:manualLayout>
                  <c:x val="0"/>
                  <c:y val="-2.68895179577517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B09C-47EE-AA14-79A38DF53854}"/>
                </c:ext>
              </c:extLst>
            </c:dLbl>
            <c:dLbl>
              <c:idx val="3"/>
              <c:layout>
                <c:manualLayout>
                  <c:x val="7.8301496273773599E-3"/>
                  <c:y val="-1.06234745746584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59A1-4FC8-AD2F-AC3BBB02896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accent6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'КОЛ-ВО КОМП'!$B$1:$E$1</c:f>
              <c:strCache>
                <c:ptCount val="4"/>
                <c:pt idx="0">
                  <c:v>"ДЮЦ ЦТС"</c:v>
                </c:pt>
                <c:pt idx="1">
                  <c:v>"ДЭБЦ"</c:v>
                </c:pt>
                <c:pt idx="2">
                  <c:v>ЦДОД</c:v>
                </c:pt>
                <c:pt idx="3">
                  <c:v>Всего</c:v>
                </c:pt>
              </c:strCache>
            </c:strRef>
          </c:cat>
          <c:val>
            <c:numRef>
              <c:f>'КОЛ-ВО КОМП'!$B$3:$E$3</c:f>
              <c:numCache>
                <c:formatCode>General</c:formatCode>
                <c:ptCount val="4"/>
                <c:pt idx="0">
                  <c:v>6</c:v>
                </c:pt>
                <c:pt idx="1">
                  <c:v>14</c:v>
                </c:pt>
                <c:pt idx="2">
                  <c:v>38</c:v>
                </c:pt>
                <c:pt idx="3">
                  <c:v>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A1-4FC8-AD2F-AC3BBB028964}"/>
            </c:ext>
          </c:extLst>
        </c:ser>
        <c:ser>
          <c:idx val="2"/>
          <c:order val="2"/>
          <c:tx>
            <c:strRef>
              <c:f>'КОЛ-ВО КОМП'!$A$4</c:f>
              <c:strCache>
                <c:ptCount val="1"/>
                <c:pt idx="0">
                  <c:v>2016-2017</c:v>
                </c:pt>
              </c:strCache>
            </c:strRef>
          </c:tx>
          <c:spPr>
            <a:solidFill>
              <a:srgbClr val="BB30FF"/>
            </a:solidFill>
            <a:ln>
              <a:noFill/>
            </a:ln>
            <a:effectLst/>
            <a:sp3d/>
          </c:spPr>
          <c:invertIfNegative val="0"/>
          <c:dLbls>
            <c:dLbl>
              <c:idx val="1"/>
              <c:layout>
                <c:manualLayout>
                  <c:x val="2.505647880760755E-2"/>
                  <c:y val="-5.31173728732922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59A1-4FC8-AD2F-AC3BBB028964}"/>
                </c:ext>
              </c:extLst>
            </c:dLbl>
            <c:dLbl>
              <c:idx val="3"/>
              <c:layout>
                <c:manualLayout>
                  <c:x val="2.3490448882131965E-2"/>
                  <c:y val="-1.06234745746584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59A1-4FC8-AD2F-AC3BBB02896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rgbClr val="7030A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'КОЛ-ВО КОМП'!$B$1:$E$1</c:f>
              <c:strCache>
                <c:ptCount val="4"/>
                <c:pt idx="0">
                  <c:v>"ДЮЦ ЦТС"</c:v>
                </c:pt>
                <c:pt idx="1">
                  <c:v>"ДЭБЦ"</c:v>
                </c:pt>
                <c:pt idx="2">
                  <c:v>ЦДОД</c:v>
                </c:pt>
                <c:pt idx="3">
                  <c:v>Всего</c:v>
                </c:pt>
              </c:strCache>
            </c:strRef>
          </c:cat>
          <c:val>
            <c:numRef>
              <c:f>'КОЛ-ВО КОМП'!$B$4:$E$4</c:f>
              <c:numCache>
                <c:formatCode>General</c:formatCode>
                <c:ptCount val="4"/>
                <c:pt idx="0">
                  <c:v>7</c:v>
                </c:pt>
                <c:pt idx="1">
                  <c:v>11</c:v>
                </c:pt>
                <c:pt idx="2">
                  <c:v>43</c:v>
                </c:pt>
                <c:pt idx="3">
                  <c:v>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9A1-4FC8-AD2F-AC3BBB02896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2003296"/>
        <c:axId val="112004864"/>
        <c:axId val="0"/>
      </c:bar3DChart>
      <c:catAx>
        <c:axId val="112003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accent5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2004864"/>
        <c:crosses val="autoZero"/>
        <c:auto val="1"/>
        <c:lblAlgn val="ctr"/>
        <c:lblOffset val="100"/>
        <c:noMultiLvlLbl val="0"/>
      </c:catAx>
      <c:valAx>
        <c:axId val="11200486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120032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accent5">
                  <a:lumMod val="50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  <a:effectLst/>
    <a:scene3d>
      <a:camera prst="orthographicFront"/>
      <a:lightRig rig="threePt" dir="t"/>
    </a:scene3d>
    <a:sp3d>
      <a:bevelT/>
    </a:sp3d>
  </c:spPr>
  <c:txPr>
    <a:bodyPr/>
    <a:lstStyle/>
    <a:p>
      <a:pPr>
        <a:defRPr sz="1800"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'кол-во АРМ'!$A$2</c:f>
              <c:strCache>
                <c:ptCount val="1"/>
                <c:pt idx="0">
                  <c:v>2014-2015</c:v>
                </c:pt>
              </c:strCache>
            </c:strRef>
          </c:tx>
          <c:spPr>
            <a:solidFill>
              <a:srgbClr val="FFF10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accent4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'кол-во АРМ'!$B$1:$E$1</c:f>
              <c:strCache>
                <c:ptCount val="4"/>
                <c:pt idx="0">
                  <c:v>"ДЮЦ ЦТС"</c:v>
                </c:pt>
                <c:pt idx="1">
                  <c:v>"ДЭБЦ"</c:v>
                </c:pt>
                <c:pt idx="2">
                  <c:v>ЦДОД</c:v>
                </c:pt>
                <c:pt idx="3">
                  <c:v>Всего</c:v>
                </c:pt>
              </c:strCache>
            </c:strRef>
          </c:cat>
          <c:val>
            <c:numRef>
              <c:f>'кол-во АРМ'!$B$2:$E$2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3</c:v>
                </c:pt>
                <c:pt idx="3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B8B-42F4-B2EE-0EEEF74FD62E}"/>
            </c:ext>
          </c:extLst>
        </c:ser>
        <c:ser>
          <c:idx val="1"/>
          <c:order val="1"/>
          <c:tx>
            <c:strRef>
              <c:f>'кол-во АРМ'!$A$3</c:f>
              <c:strCache>
                <c:ptCount val="1"/>
                <c:pt idx="0">
                  <c:v>2015-2016</c:v>
                </c:pt>
              </c:strCache>
            </c:strRef>
          </c:tx>
          <c:spPr>
            <a:solidFill>
              <a:srgbClr val="68C397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accent6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'кол-во АРМ'!$B$1:$E$1</c:f>
              <c:strCache>
                <c:ptCount val="4"/>
                <c:pt idx="0">
                  <c:v>"ДЮЦ ЦТС"</c:v>
                </c:pt>
                <c:pt idx="1">
                  <c:v>"ДЭБЦ"</c:v>
                </c:pt>
                <c:pt idx="2">
                  <c:v>ЦДОД</c:v>
                </c:pt>
                <c:pt idx="3">
                  <c:v>Всего</c:v>
                </c:pt>
              </c:strCache>
            </c:strRef>
          </c:cat>
          <c:val>
            <c:numRef>
              <c:f>'кол-во АРМ'!$B$3:$E$3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B8B-42F4-B2EE-0EEEF74FD62E}"/>
            </c:ext>
          </c:extLst>
        </c:ser>
        <c:ser>
          <c:idx val="2"/>
          <c:order val="2"/>
          <c:tx>
            <c:strRef>
              <c:f>'кол-во АРМ'!$A$4</c:f>
              <c:strCache>
                <c:ptCount val="1"/>
                <c:pt idx="0">
                  <c:v>2016-2017</c:v>
                </c:pt>
              </c:strCache>
            </c:strRef>
          </c:tx>
          <c:spPr>
            <a:solidFill>
              <a:srgbClr val="BB30FF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7030A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'кол-во АРМ'!$B$1:$E$1</c:f>
              <c:strCache>
                <c:ptCount val="4"/>
                <c:pt idx="0">
                  <c:v>"ДЮЦ ЦТС"</c:v>
                </c:pt>
                <c:pt idx="1">
                  <c:v>"ДЭБЦ"</c:v>
                </c:pt>
                <c:pt idx="2">
                  <c:v>ЦДОД</c:v>
                </c:pt>
                <c:pt idx="3">
                  <c:v>Всего</c:v>
                </c:pt>
              </c:strCache>
            </c:strRef>
          </c:cat>
          <c:val>
            <c:numRef>
              <c:f>'кол-во АРМ'!$B$4:$E$4</c:f>
              <c:numCache>
                <c:formatCode>General</c:formatCode>
                <c:ptCount val="4"/>
                <c:pt idx="0">
                  <c:v>2</c:v>
                </c:pt>
                <c:pt idx="1">
                  <c:v>4</c:v>
                </c:pt>
                <c:pt idx="2">
                  <c:v>4</c:v>
                </c:pt>
                <c:pt idx="3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B8B-42F4-B2EE-0EEEF74FD62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2815176"/>
        <c:axId val="112820272"/>
        <c:axId val="0"/>
      </c:bar3DChart>
      <c:catAx>
        <c:axId val="112815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2820272"/>
        <c:crosses val="autoZero"/>
        <c:auto val="1"/>
        <c:lblAlgn val="ctr"/>
        <c:lblOffset val="100"/>
        <c:noMultiLvlLbl val="0"/>
      </c:catAx>
      <c:valAx>
        <c:axId val="11282027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128151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  <a:effectLst/>
    <a:scene3d>
      <a:camera prst="orthographicFront"/>
      <a:lightRig rig="threePt" dir="t"/>
    </a:scene3d>
    <a:sp3d>
      <a:bevelT/>
    </a:sp3d>
  </c:spPr>
  <c:txPr>
    <a:bodyPr/>
    <a:lstStyle/>
    <a:p>
      <a:pPr>
        <a:defRPr sz="1800"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'педаг на АРМ'!$A$2</c:f>
              <c:strCache>
                <c:ptCount val="1"/>
                <c:pt idx="0">
                  <c:v>2014-2015</c:v>
                </c:pt>
              </c:strCache>
            </c:strRef>
          </c:tx>
          <c:spPr>
            <a:solidFill>
              <a:srgbClr val="FFF10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1.5924121491433994E-2"/>
                  <c:y val="-2.855003370927313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F1B6-49D1-8DD5-B0CF424BB8EE}"/>
                </c:ext>
              </c:extLst>
            </c:dLbl>
            <c:dLbl>
              <c:idx val="2"/>
              <c:layout>
                <c:manualLayout>
                  <c:x val="1.7693468323815547E-3"/>
                  <c:y val="-2.2840026967417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F1B6-49D1-8DD5-B0CF424BB8EE}"/>
                </c:ext>
              </c:extLst>
            </c:dLbl>
            <c:dLbl>
              <c:idx val="3"/>
              <c:layout>
                <c:manualLayout>
                  <c:x val="7.0773873295262189E-3"/>
                  <c:y val="-1.42750168546361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F1B6-49D1-8DD5-B0CF424BB8E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accent4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'педаг на АРМ'!$B$1:$E$1</c:f>
              <c:strCache>
                <c:ptCount val="4"/>
                <c:pt idx="0">
                  <c:v>"ДЮЦ ЦТС"</c:v>
                </c:pt>
                <c:pt idx="1">
                  <c:v>"ДЭБЦ"</c:v>
                </c:pt>
                <c:pt idx="2">
                  <c:v>ЦДОД</c:v>
                </c:pt>
                <c:pt idx="3">
                  <c:v>Всего</c:v>
                </c:pt>
              </c:strCache>
            </c:strRef>
          </c:cat>
          <c:val>
            <c:numRef>
              <c:f>'педаг на АРМ'!$B$2:$E$2</c:f>
              <c:numCache>
                <c:formatCode>General</c:formatCode>
                <c:ptCount val="4"/>
                <c:pt idx="0">
                  <c:v>3.5</c:v>
                </c:pt>
                <c:pt idx="1">
                  <c:v>3</c:v>
                </c:pt>
                <c:pt idx="2">
                  <c:v>15</c:v>
                </c:pt>
                <c:pt idx="3">
                  <c:v>7.1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1B6-49D1-8DD5-B0CF424BB8EE}"/>
            </c:ext>
          </c:extLst>
        </c:ser>
        <c:ser>
          <c:idx val="1"/>
          <c:order val="1"/>
          <c:tx>
            <c:strRef>
              <c:f>'педаг на АРМ'!$A$3</c:f>
              <c:strCache>
                <c:ptCount val="1"/>
                <c:pt idx="0">
                  <c:v>2015-2016</c:v>
                </c:pt>
              </c:strCache>
            </c:strRef>
          </c:tx>
          <c:spPr>
            <a:solidFill>
              <a:srgbClr val="68C397"/>
            </a:solidFill>
            <a:ln>
              <a:noFill/>
            </a:ln>
            <a:effectLst/>
            <a:sp3d/>
          </c:spPr>
          <c:invertIfNegative val="0"/>
          <c:dLbls>
            <c:dLbl>
              <c:idx val="2"/>
              <c:layout>
                <c:manualLayout>
                  <c:x val="1.5924121491433994E-2"/>
                  <c:y val="-2.56950303383449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F1B6-49D1-8DD5-B0CF424BB8EE}"/>
                </c:ext>
              </c:extLst>
            </c:dLbl>
            <c:dLbl>
              <c:idx val="3"/>
              <c:layout>
                <c:manualLayout>
                  <c:x val="1.2385427826670884E-2"/>
                  <c:y val="-1.14200134837088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F1B6-49D1-8DD5-B0CF424BB8E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accent6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'педаг на АРМ'!$B$1:$E$1</c:f>
              <c:strCache>
                <c:ptCount val="4"/>
                <c:pt idx="0">
                  <c:v>"ДЮЦ ЦТС"</c:v>
                </c:pt>
                <c:pt idx="1">
                  <c:v>"ДЭБЦ"</c:v>
                </c:pt>
                <c:pt idx="2">
                  <c:v>ЦДОД</c:v>
                </c:pt>
                <c:pt idx="3">
                  <c:v>Всего</c:v>
                </c:pt>
              </c:strCache>
            </c:strRef>
          </c:cat>
          <c:val>
            <c:numRef>
              <c:f>'педаг на АРМ'!$B$3:$E$3</c:f>
              <c:numCache>
                <c:formatCode>General</c:formatCode>
                <c:ptCount val="4"/>
                <c:pt idx="0">
                  <c:v>3.5</c:v>
                </c:pt>
                <c:pt idx="1">
                  <c:v>3</c:v>
                </c:pt>
                <c:pt idx="2">
                  <c:v>8</c:v>
                </c:pt>
                <c:pt idx="3">
                  <c:v>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1B6-49D1-8DD5-B0CF424BB8EE}"/>
            </c:ext>
          </c:extLst>
        </c:ser>
        <c:ser>
          <c:idx val="2"/>
          <c:order val="2"/>
          <c:tx>
            <c:strRef>
              <c:f>'педаг на АРМ'!$A$4</c:f>
              <c:strCache>
                <c:ptCount val="1"/>
                <c:pt idx="0">
                  <c:v>2016-2017</c:v>
                </c:pt>
              </c:strCache>
            </c:strRef>
          </c:tx>
          <c:spPr>
            <a:solidFill>
              <a:srgbClr val="BB30FF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5924121491433959E-2"/>
                  <c:y val="-5.71000674185452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F1B6-49D1-8DD5-B0CF424BB8EE}"/>
                </c:ext>
              </c:extLst>
            </c:dLbl>
            <c:dLbl>
              <c:idx val="2"/>
              <c:layout>
                <c:manualLayout>
                  <c:x val="2.1232161988578656E-2"/>
                  <c:y val="-5.710006741854416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F1B6-49D1-8DD5-B0CF424BB8EE}"/>
                </c:ext>
              </c:extLst>
            </c:dLbl>
            <c:dLbl>
              <c:idx val="3"/>
              <c:layout>
                <c:manualLayout>
                  <c:x val="3.5386936647631095E-2"/>
                  <c:y val="-5.71000674185452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F1B6-49D1-8DD5-B0CF424BB8E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rgbClr val="BB30FF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'педаг на АРМ'!$B$1:$E$1</c:f>
              <c:strCache>
                <c:ptCount val="4"/>
                <c:pt idx="0">
                  <c:v>"ДЮЦ ЦТС"</c:v>
                </c:pt>
                <c:pt idx="1">
                  <c:v>"ДЭБЦ"</c:v>
                </c:pt>
                <c:pt idx="2">
                  <c:v>ЦДОД</c:v>
                </c:pt>
                <c:pt idx="3">
                  <c:v>Всего</c:v>
                </c:pt>
              </c:strCache>
            </c:strRef>
          </c:cat>
          <c:val>
            <c:numRef>
              <c:f>'педаг на АРМ'!$B$4:$E$4</c:f>
              <c:numCache>
                <c:formatCode>General</c:formatCode>
                <c:ptCount val="4"/>
                <c:pt idx="0">
                  <c:v>3.5</c:v>
                </c:pt>
                <c:pt idx="1">
                  <c:v>3</c:v>
                </c:pt>
                <c:pt idx="2">
                  <c:v>11</c:v>
                </c:pt>
                <c:pt idx="3">
                  <c:v>6.3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1B6-49D1-8DD5-B0CF424BB8E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2813608"/>
        <c:axId val="112820664"/>
        <c:axId val="0"/>
      </c:bar3DChart>
      <c:catAx>
        <c:axId val="112813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accent5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2820664"/>
        <c:crosses val="autoZero"/>
        <c:auto val="1"/>
        <c:lblAlgn val="ctr"/>
        <c:lblOffset val="100"/>
        <c:noMultiLvlLbl val="0"/>
      </c:catAx>
      <c:valAx>
        <c:axId val="11282066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128136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accent5">
                  <a:lumMod val="50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  <a:effectLst/>
    <a:scene3d>
      <a:camera prst="orthographicFront"/>
      <a:lightRig rig="threePt" dir="t"/>
    </a:scene3d>
    <a:sp3d>
      <a:bevelT/>
    </a:sp3d>
  </c:spPr>
  <c:txPr>
    <a:bodyPr/>
    <a:lstStyle/>
    <a:p>
      <a:pPr>
        <a:defRPr sz="1800">
          <a:solidFill>
            <a:schemeClr val="accent5">
              <a:lumMod val="50000"/>
            </a:schemeClr>
          </a:solidFill>
        </a:defRPr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сайты!$A$2</c:f>
              <c:strCache>
                <c:ptCount val="1"/>
                <c:pt idx="0">
                  <c:v>2014-2015</c:v>
                </c:pt>
              </c:strCache>
            </c:strRef>
          </c:tx>
          <c:spPr>
            <a:solidFill>
              <a:srgbClr val="FFF102"/>
            </a:solidFill>
            <a:ln>
              <a:noFill/>
            </a:ln>
            <a:effectLst/>
            <a:sp3d/>
          </c:spPr>
          <c:invertIfNegative val="0"/>
          <c:dLbls>
            <c:dLbl>
              <c:idx val="1"/>
              <c:layout>
                <c:manualLayout>
                  <c:x val="-1.6721492461229233E-2"/>
                  <c:y val="1.26569158584179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CF86-480D-B708-48066EC245E0}"/>
                </c:ext>
              </c:extLst>
            </c:dLbl>
            <c:dLbl>
              <c:idx val="2"/>
              <c:layout>
                <c:manualLayout>
                  <c:x val="-2.2295323281639079E-2"/>
                  <c:y val="-2.21496027522314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CF86-480D-B708-48066EC245E0}"/>
                </c:ext>
              </c:extLst>
            </c:dLbl>
            <c:dLbl>
              <c:idx val="3"/>
              <c:layout>
                <c:manualLayout>
                  <c:x val="-1.2541119345921925E-2"/>
                  <c:y val="-2.5313831716835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CF86-480D-B708-48066EC245E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accent2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сайты!$B$1:$E$1</c:f>
              <c:strCache>
                <c:ptCount val="4"/>
                <c:pt idx="0">
                  <c:v>"ДЮЦ ЦТС"</c:v>
                </c:pt>
                <c:pt idx="1">
                  <c:v>"ДЭБЦ"</c:v>
                </c:pt>
                <c:pt idx="2">
                  <c:v>ЦДОД</c:v>
                </c:pt>
                <c:pt idx="3">
                  <c:v>Всего</c:v>
                </c:pt>
              </c:strCache>
            </c:strRef>
          </c:cat>
          <c:val>
            <c:numRef>
              <c:f>сайты!$B$2:$E$2</c:f>
              <c:numCache>
                <c:formatCode>0%</c:formatCode>
                <c:ptCount val="4"/>
                <c:pt idx="0">
                  <c:v>0.01</c:v>
                </c:pt>
                <c:pt idx="1">
                  <c:v>0.33</c:v>
                </c:pt>
                <c:pt idx="2">
                  <c:v>0.22</c:v>
                </c:pt>
                <c:pt idx="3">
                  <c:v>0.18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F86-480D-B708-48066EC245E0}"/>
            </c:ext>
          </c:extLst>
        </c:ser>
        <c:ser>
          <c:idx val="1"/>
          <c:order val="1"/>
          <c:tx>
            <c:strRef>
              <c:f>сайты!$A$3</c:f>
              <c:strCache>
                <c:ptCount val="1"/>
                <c:pt idx="0">
                  <c:v>2015-2016</c:v>
                </c:pt>
              </c:strCache>
            </c:strRef>
          </c:tx>
          <c:spPr>
            <a:solidFill>
              <a:srgbClr val="68C397"/>
            </a:solidFill>
            <a:ln>
              <a:noFill/>
            </a:ln>
            <a:effectLst/>
            <a:sp3d/>
          </c:spPr>
          <c:invertIfNegative val="0"/>
          <c:dLbls>
            <c:dLbl>
              <c:idx val="2"/>
              <c:layout>
                <c:manualLayout>
                  <c:x val="1.9508407871434003E-2"/>
                  <c:y val="-3.164228964604486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CF86-480D-B708-48066EC245E0}"/>
                </c:ext>
              </c:extLst>
            </c:dLbl>
            <c:dLbl>
              <c:idx val="3"/>
              <c:layout>
                <c:manualLayout>
                  <c:x val="-1.3934577051025383E-3"/>
                  <c:y val="-2.53138317168358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CF86-480D-B708-48066EC245E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accent6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сайты!$B$1:$E$1</c:f>
              <c:strCache>
                <c:ptCount val="4"/>
                <c:pt idx="0">
                  <c:v>"ДЮЦ ЦТС"</c:v>
                </c:pt>
                <c:pt idx="1">
                  <c:v>"ДЭБЦ"</c:v>
                </c:pt>
                <c:pt idx="2">
                  <c:v>ЦДОД</c:v>
                </c:pt>
                <c:pt idx="3">
                  <c:v>Всего</c:v>
                </c:pt>
              </c:strCache>
            </c:strRef>
          </c:cat>
          <c:val>
            <c:numRef>
              <c:f>сайты!$B$3:$E$3</c:f>
              <c:numCache>
                <c:formatCode>0%</c:formatCode>
                <c:ptCount val="4"/>
                <c:pt idx="0">
                  <c:v>0.01</c:v>
                </c:pt>
                <c:pt idx="1">
                  <c:v>0.33</c:v>
                </c:pt>
                <c:pt idx="2">
                  <c:v>0.16</c:v>
                </c:pt>
                <c:pt idx="3">
                  <c:v>0.17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F86-480D-B708-48066EC245E0}"/>
            </c:ext>
          </c:extLst>
        </c:ser>
        <c:ser>
          <c:idx val="2"/>
          <c:order val="2"/>
          <c:tx>
            <c:strRef>
              <c:f>сайты!$A$4</c:f>
              <c:strCache>
                <c:ptCount val="1"/>
                <c:pt idx="0">
                  <c:v>2016-2017</c:v>
                </c:pt>
              </c:strCache>
            </c:strRef>
          </c:tx>
          <c:spPr>
            <a:solidFill>
              <a:srgbClr val="BB30FF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6.9672885255121809E-3"/>
                  <c:y val="-4.42992055044628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CF86-480D-B708-48066EC245E0}"/>
                </c:ext>
              </c:extLst>
            </c:dLbl>
            <c:dLbl>
              <c:idx val="1"/>
              <c:layout>
                <c:manualLayout>
                  <c:x val="2.5082238691843849E-2"/>
                  <c:y val="-1.5821144823022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CF86-480D-B708-48066EC245E0}"/>
                </c:ext>
              </c:extLst>
            </c:dLbl>
            <c:dLbl>
              <c:idx val="2"/>
              <c:layout>
                <c:manualLayout>
                  <c:x val="3.9016815742868111E-2"/>
                  <c:y val="-1.5821144823022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CF86-480D-B708-48066EC245E0}"/>
                </c:ext>
              </c:extLst>
            </c:dLbl>
            <c:dLbl>
              <c:idx val="3"/>
              <c:layout>
                <c:manualLayout>
                  <c:x val="2.9262611807151159E-2"/>
                  <c:y val="-3.48065186106493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CF86-480D-B708-48066EC245E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ln>
                      <a:noFill/>
                    </a:ln>
                    <a:solidFill>
                      <a:srgbClr val="7030A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сайты!$B$1:$E$1</c:f>
              <c:strCache>
                <c:ptCount val="4"/>
                <c:pt idx="0">
                  <c:v>"ДЮЦ ЦТС"</c:v>
                </c:pt>
                <c:pt idx="1">
                  <c:v>"ДЭБЦ"</c:v>
                </c:pt>
                <c:pt idx="2">
                  <c:v>ЦДОД</c:v>
                </c:pt>
                <c:pt idx="3">
                  <c:v>Всего</c:v>
                </c:pt>
              </c:strCache>
            </c:strRef>
          </c:cat>
          <c:val>
            <c:numRef>
              <c:f>сайты!$B$4:$E$4</c:f>
              <c:numCache>
                <c:formatCode>0%</c:formatCode>
                <c:ptCount val="4"/>
                <c:pt idx="0">
                  <c:v>0.28999999999999998</c:v>
                </c:pt>
                <c:pt idx="1">
                  <c:v>0.36</c:v>
                </c:pt>
                <c:pt idx="2">
                  <c:v>0.16</c:v>
                </c:pt>
                <c:pt idx="3">
                  <c:v>0.27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F86-480D-B708-48066EC245E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2818704"/>
        <c:axId val="112814784"/>
        <c:axId val="0"/>
      </c:bar3DChart>
      <c:catAx>
        <c:axId val="112818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accent5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2814784"/>
        <c:crosses val="autoZero"/>
        <c:auto val="1"/>
        <c:lblAlgn val="ctr"/>
        <c:lblOffset val="100"/>
        <c:noMultiLvlLbl val="0"/>
      </c:catAx>
      <c:valAx>
        <c:axId val="11281478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1128187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accent5">
                  <a:lumMod val="50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  <a:effectLst/>
    <a:scene3d>
      <a:camera prst="orthographicFront"/>
      <a:lightRig rig="threePt" dir="t"/>
    </a:scene3d>
    <a:sp3d>
      <a:bevelT/>
    </a:sp3d>
  </c:spPr>
  <c:txPr>
    <a:bodyPr/>
    <a:lstStyle/>
    <a:p>
      <a:pPr>
        <a:defRPr sz="1800"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'участие учеников в конкурсах'!$A$2</c:f>
              <c:strCache>
                <c:ptCount val="1"/>
                <c:pt idx="0">
                  <c:v>2014-2015</c:v>
                </c:pt>
              </c:strCache>
            </c:strRef>
          </c:tx>
          <c:spPr>
            <a:solidFill>
              <a:srgbClr val="FFF102"/>
            </a:solidFill>
            <a:ln>
              <a:noFill/>
            </a:ln>
            <a:effectLst/>
            <a:sp3d/>
          </c:spPr>
          <c:invertIfNegative val="0"/>
          <c:dLbls>
            <c:dLbl>
              <c:idx val="2"/>
              <c:layout>
                <c:manualLayout>
                  <c:x val="-3.6721964668482161E-2"/>
                  <c:y val="-3.020400067447674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D1DD-4E38-B893-74CB8687C987}"/>
                </c:ext>
              </c:extLst>
            </c:dLbl>
            <c:dLbl>
              <c:idx val="3"/>
              <c:layout>
                <c:manualLayout>
                  <c:x val="-1.6065859542461029E-2"/>
                  <c:y val="-3.020400067447674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D1DD-4E38-B893-74CB8687C9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accent4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'участие учеников в конкурсах'!$B$1:$E$1</c:f>
              <c:strCache>
                <c:ptCount val="4"/>
                <c:pt idx="0">
                  <c:v>ДЮЦ ЦТС</c:v>
                </c:pt>
                <c:pt idx="1">
                  <c:v>ДЭБЦ</c:v>
                </c:pt>
                <c:pt idx="2">
                  <c:v>ЦДОД</c:v>
                </c:pt>
                <c:pt idx="3">
                  <c:v>Всего</c:v>
                </c:pt>
              </c:strCache>
            </c:strRef>
          </c:cat>
          <c:val>
            <c:numRef>
              <c:f>'участие учеников в конкурсах'!$B$2:$E$2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201</c:v>
                </c:pt>
                <c:pt idx="3">
                  <c:v>201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1DD-4E38-B893-74CB8687C987}"/>
            </c:ext>
          </c:extLst>
        </c:ser>
        <c:ser>
          <c:idx val="1"/>
          <c:order val="1"/>
          <c:tx>
            <c:strRef>
              <c:f>'участие учеников в конкурсах'!$A$3</c:f>
              <c:strCache>
                <c:ptCount val="1"/>
                <c:pt idx="0">
                  <c:v>2015-2016</c:v>
                </c:pt>
              </c:strCache>
            </c:strRef>
          </c:tx>
          <c:spPr>
            <a:solidFill>
              <a:srgbClr val="68C397"/>
            </a:solidFill>
            <a:ln>
              <a:noFill/>
            </a:ln>
            <a:effectLst/>
            <a:sp3d/>
          </c:spPr>
          <c:invertIfNegative val="0"/>
          <c:dLbls>
            <c:dLbl>
              <c:idx val="2"/>
              <c:layout>
                <c:manualLayout>
                  <c:x val="-3.4426841876702113E-2"/>
                  <c:y val="-9.061200202343022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D1DD-4E38-B893-74CB8687C987}"/>
                </c:ext>
              </c:extLst>
            </c:dLbl>
            <c:dLbl>
              <c:idx val="3"/>
              <c:layout>
                <c:manualLayout>
                  <c:x val="-2.7541473501361706E-2"/>
                  <c:y val="-2.768668077937138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D1DD-4E38-B893-74CB8687C9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accent6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'участие учеников в конкурсах'!$B$1:$E$1</c:f>
              <c:strCache>
                <c:ptCount val="4"/>
                <c:pt idx="0">
                  <c:v>ДЮЦ ЦТС</c:v>
                </c:pt>
                <c:pt idx="1">
                  <c:v>ДЭБЦ</c:v>
                </c:pt>
                <c:pt idx="2">
                  <c:v>ЦДОД</c:v>
                </c:pt>
                <c:pt idx="3">
                  <c:v>Всего</c:v>
                </c:pt>
              </c:strCache>
            </c:strRef>
          </c:cat>
          <c:val>
            <c:numRef>
              <c:f>'участие учеников в конкурсах'!$B$3:$E$3</c:f>
              <c:numCache>
                <c:formatCode>General</c:formatCode>
                <c:ptCount val="4"/>
                <c:pt idx="0">
                  <c:v>3</c:v>
                </c:pt>
                <c:pt idx="1">
                  <c:v>0</c:v>
                </c:pt>
                <c:pt idx="2">
                  <c:v>349</c:v>
                </c:pt>
                <c:pt idx="3">
                  <c:v>352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1DD-4E38-B893-74CB8687C987}"/>
            </c:ext>
          </c:extLst>
        </c:ser>
        <c:ser>
          <c:idx val="2"/>
          <c:order val="2"/>
          <c:tx>
            <c:strRef>
              <c:f>'участие учеников в конкурсах'!$A$4</c:f>
              <c:strCache>
                <c:ptCount val="1"/>
                <c:pt idx="0">
                  <c:v>2016-2017</c:v>
                </c:pt>
              </c:strCache>
            </c:strRef>
          </c:tx>
          <c:spPr>
            <a:solidFill>
              <a:srgbClr val="BB30FF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rgbClr val="7030A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'участие учеников в конкурсах'!$B$1:$E$1</c:f>
              <c:strCache>
                <c:ptCount val="4"/>
                <c:pt idx="0">
                  <c:v>ДЮЦ ЦТС</c:v>
                </c:pt>
                <c:pt idx="1">
                  <c:v>ДЭБЦ</c:v>
                </c:pt>
                <c:pt idx="2">
                  <c:v>ЦДОД</c:v>
                </c:pt>
                <c:pt idx="3">
                  <c:v>Всего</c:v>
                </c:pt>
              </c:strCache>
            </c:strRef>
          </c:cat>
          <c:val>
            <c:numRef>
              <c:f>'участие учеников в конкурсах'!$B$4:$E$4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423</c:v>
                </c:pt>
                <c:pt idx="3">
                  <c:v>423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1DD-4E38-B893-74CB8687C98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2819880"/>
        <c:axId val="112821056"/>
        <c:axId val="0"/>
      </c:bar3DChart>
      <c:catAx>
        <c:axId val="112819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accent5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2821056"/>
        <c:crosses val="autoZero"/>
        <c:auto val="1"/>
        <c:lblAlgn val="ctr"/>
        <c:lblOffset val="100"/>
        <c:noMultiLvlLbl val="0"/>
      </c:catAx>
      <c:valAx>
        <c:axId val="11282105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128198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accent5">
                  <a:lumMod val="50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  <a:effectLst/>
    <a:scene3d>
      <a:camera prst="orthographicFront"/>
      <a:lightRig rig="threePt" dir="t"/>
    </a:scene3d>
    <a:sp3d>
      <a:bevelT/>
    </a:sp3d>
  </c:spPr>
  <c:txPr>
    <a:bodyPr/>
    <a:lstStyle/>
    <a:p>
      <a:pPr>
        <a:defRPr sz="1800"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3.1838418963124324E-2"/>
          <c:w val="0.96758454383714776"/>
          <c:h val="0.7391931717226456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'[УДО.xlsx]ученики победители'!$A$2</c:f>
              <c:strCache>
                <c:ptCount val="1"/>
                <c:pt idx="0">
                  <c:v>2014-2015</c:v>
                </c:pt>
              </c:strCache>
            </c:strRef>
          </c:tx>
          <c:spPr>
            <a:solidFill>
              <a:srgbClr val="FFF10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accent4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'[УДО.xlsx]ученики победители'!$B$1:$E$1</c:f>
              <c:strCache>
                <c:ptCount val="4"/>
                <c:pt idx="0">
                  <c:v>ДЮЦ ЦТС</c:v>
                </c:pt>
                <c:pt idx="1">
                  <c:v>ДЭБЦ</c:v>
                </c:pt>
                <c:pt idx="2">
                  <c:v>ЦДОД</c:v>
                </c:pt>
                <c:pt idx="3">
                  <c:v>Всего</c:v>
                </c:pt>
              </c:strCache>
            </c:strRef>
          </c:cat>
          <c:val>
            <c:numRef>
              <c:f>'[УДО.xlsx]ученики победители'!$B$2:$E$2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78</c:v>
                </c:pt>
                <c:pt idx="3">
                  <c:v>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88-4734-9B10-697881B640EF}"/>
            </c:ext>
          </c:extLst>
        </c:ser>
        <c:ser>
          <c:idx val="1"/>
          <c:order val="1"/>
          <c:tx>
            <c:strRef>
              <c:f>'[УДО.xlsx]ученики победители'!$A$3</c:f>
              <c:strCache>
                <c:ptCount val="1"/>
                <c:pt idx="0">
                  <c:v>2015-2016</c:v>
                </c:pt>
              </c:strCache>
            </c:strRef>
          </c:tx>
          <c:spPr>
            <a:solidFill>
              <a:srgbClr val="68C397"/>
            </a:solidFill>
            <a:ln>
              <a:noFill/>
            </a:ln>
            <a:effectLst/>
            <a:sp3d/>
          </c:spPr>
          <c:invertIfNegative val="0"/>
          <c:dLbls>
            <c:dLbl>
              <c:idx val="2"/>
              <c:layout>
                <c:manualLayout>
                  <c:x val="-3.8804067467474515E-2"/>
                  <c:y val="-1.57273087751200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8D88-4734-9B10-697881B640EF}"/>
                </c:ext>
              </c:extLst>
            </c:dLbl>
            <c:dLbl>
              <c:idx val="3"/>
              <c:layout>
                <c:manualLayout>
                  <c:x val="-2.1557815259708176E-2"/>
                  <c:y val="3.145461755024008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8D88-4734-9B10-697881B640E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accent6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'[УДО.xlsx]ученики победители'!$B$1:$E$1</c:f>
              <c:strCache>
                <c:ptCount val="4"/>
                <c:pt idx="0">
                  <c:v>ДЮЦ ЦТС</c:v>
                </c:pt>
                <c:pt idx="1">
                  <c:v>ДЭБЦ</c:v>
                </c:pt>
                <c:pt idx="2">
                  <c:v>ЦДОД</c:v>
                </c:pt>
                <c:pt idx="3">
                  <c:v>Всего</c:v>
                </c:pt>
              </c:strCache>
            </c:strRef>
          </c:cat>
          <c:val>
            <c:numRef>
              <c:f>'[УДО.xlsx]ученики победители'!$B$3:$E$3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225</c:v>
                </c:pt>
                <c:pt idx="3">
                  <c:v>225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88-4734-9B10-697881B640EF}"/>
            </c:ext>
          </c:extLst>
        </c:ser>
        <c:ser>
          <c:idx val="2"/>
          <c:order val="2"/>
          <c:tx>
            <c:strRef>
              <c:f>'[УДО.xlsx]ученики победители'!$A$4</c:f>
              <c:strCache>
                <c:ptCount val="1"/>
                <c:pt idx="0">
                  <c:v>2016-2017</c:v>
                </c:pt>
              </c:strCache>
            </c:strRef>
          </c:tx>
          <c:spPr>
            <a:solidFill>
              <a:srgbClr val="BB30FF"/>
            </a:solidFill>
            <a:ln>
              <a:noFill/>
            </a:ln>
            <a:effectLst/>
            <a:sp3d/>
          </c:spPr>
          <c:invertIfNegative val="0"/>
          <c:dLbls>
            <c:dLbl>
              <c:idx val="2"/>
              <c:layout>
                <c:manualLayout>
                  <c:x val="1.2436288502308433E-2"/>
                  <c:y val="-4.898218302019132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8D88-4734-9B10-697881B640EF}"/>
                </c:ext>
              </c:extLst>
            </c:dLbl>
            <c:dLbl>
              <c:idx val="3"/>
              <c:layout>
                <c:manualLayout>
                  <c:x val="2.3318040941828412E-2"/>
                  <c:y val="-4.898218302019132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8D88-4734-9B10-697881B640E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rgbClr val="7030A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'[УДО.xlsx]ученики победители'!$B$1:$E$1</c:f>
              <c:strCache>
                <c:ptCount val="4"/>
                <c:pt idx="0">
                  <c:v>ДЮЦ ЦТС</c:v>
                </c:pt>
                <c:pt idx="1">
                  <c:v>ДЭБЦ</c:v>
                </c:pt>
                <c:pt idx="2">
                  <c:v>ЦДОД</c:v>
                </c:pt>
                <c:pt idx="3">
                  <c:v>Всего</c:v>
                </c:pt>
              </c:strCache>
            </c:strRef>
          </c:cat>
          <c:val>
            <c:numRef>
              <c:f>'[УДО.xlsx]ученики победители'!$B$4:$E$4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228</c:v>
                </c:pt>
                <c:pt idx="3">
                  <c:v>228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D88-4734-9B10-697881B640E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2819488"/>
        <c:axId val="112815568"/>
        <c:axId val="0"/>
      </c:bar3DChart>
      <c:catAx>
        <c:axId val="112819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2815568"/>
        <c:crosses val="autoZero"/>
        <c:auto val="1"/>
        <c:lblAlgn val="ctr"/>
        <c:lblOffset val="100"/>
        <c:noMultiLvlLbl val="0"/>
      </c:catAx>
      <c:valAx>
        <c:axId val="11281556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128194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accent1">
                  <a:lumMod val="50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  <a:effectLst/>
    <a:scene3d>
      <a:camera prst="orthographicFront"/>
      <a:lightRig rig="threePt" dir="t"/>
    </a:scene3d>
    <a:sp3d>
      <a:bevelT/>
    </a:sp3d>
  </c:spPr>
  <c:txPr>
    <a:bodyPr/>
    <a:lstStyle/>
    <a:p>
      <a:pPr>
        <a:defRPr sz="1800"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'педагоги участия в конкурс'!$A$2</c:f>
              <c:strCache>
                <c:ptCount val="1"/>
                <c:pt idx="0">
                  <c:v>2014-2015</c:v>
                </c:pt>
              </c:strCache>
            </c:strRef>
          </c:tx>
          <c:spPr>
            <a:solidFill>
              <a:srgbClr val="FFF10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accent2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'педагоги участия в конкурс'!$B$1:$E$1</c:f>
              <c:strCache>
                <c:ptCount val="4"/>
                <c:pt idx="0">
                  <c:v>ДЮЦ ЦТС</c:v>
                </c:pt>
                <c:pt idx="1">
                  <c:v>ДЭБЦ</c:v>
                </c:pt>
                <c:pt idx="2">
                  <c:v>ЦДОД</c:v>
                </c:pt>
                <c:pt idx="3">
                  <c:v>Всего</c:v>
                </c:pt>
              </c:strCache>
            </c:strRef>
          </c:cat>
          <c:val>
            <c:numRef>
              <c:f>'педагоги участия в конкурс'!$B$2:$E$2</c:f>
              <c:numCache>
                <c:formatCode>General</c:formatCode>
                <c:ptCount val="4"/>
                <c:pt idx="0">
                  <c:v>3</c:v>
                </c:pt>
                <c:pt idx="1">
                  <c:v>0</c:v>
                </c:pt>
                <c:pt idx="2">
                  <c:v>32</c:v>
                </c:pt>
                <c:pt idx="3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2A7-4581-AD69-842B6C0DA6F5}"/>
            </c:ext>
          </c:extLst>
        </c:ser>
        <c:ser>
          <c:idx val="1"/>
          <c:order val="1"/>
          <c:tx>
            <c:strRef>
              <c:f>'педагоги участия в конкурс'!$A$3</c:f>
              <c:strCache>
                <c:ptCount val="1"/>
                <c:pt idx="0">
                  <c:v>2015-2016</c:v>
                </c:pt>
              </c:strCache>
            </c:strRef>
          </c:tx>
          <c:spPr>
            <a:solidFill>
              <a:srgbClr val="68C397"/>
            </a:solidFill>
            <a:ln>
              <a:noFill/>
            </a:ln>
            <a:effectLst/>
            <a:sp3d/>
          </c:spPr>
          <c:invertIfNegative val="0"/>
          <c:dLbls>
            <c:dLbl>
              <c:idx val="2"/>
              <c:layout>
                <c:manualLayout>
                  <c:x val="1.737891718398594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B2A7-4581-AD69-842B6C0DA6F5}"/>
                </c:ext>
              </c:extLst>
            </c:dLbl>
            <c:dLbl>
              <c:idx val="3"/>
              <c:layout>
                <c:manualLayout>
                  <c:x val="2.389601112798067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B2A7-4581-AD69-842B6C0DA6F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accent6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'педагоги участия в конкурс'!$B$1:$E$1</c:f>
              <c:strCache>
                <c:ptCount val="4"/>
                <c:pt idx="0">
                  <c:v>ДЮЦ ЦТС</c:v>
                </c:pt>
                <c:pt idx="1">
                  <c:v>ДЭБЦ</c:v>
                </c:pt>
                <c:pt idx="2">
                  <c:v>ЦДОД</c:v>
                </c:pt>
                <c:pt idx="3">
                  <c:v>Всего</c:v>
                </c:pt>
              </c:strCache>
            </c:strRef>
          </c:cat>
          <c:val>
            <c:numRef>
              <c:f>'педагоги участия в конкурс'!$B$3:$E$3</c:f>
              <c:numCache>
                <c:formatCode>General</c:formatCode>
                <c:ptCount val="4"/>
                <c:pt idx="0">
                  <c:v>3</c:v>
                </c:pt>
                <c:pt idx="1">
                  <c:v>0</c:v>
                </c:pt>
                <c:pt idx="2">
                  <c:v>33</c:v>
                </c:pt>
                <c:pt idx="3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2A7-4581-AD69-842B6C0DA6F5}"/>
            </c:ext>
          </c:extLst>
        </c:ser>
        <c:ser>
          <c:idx val="2"/>
          <c:order val="2"/>
          <c:tx>
            <c:strRef>
              <c:f>'педагоги участия в конкурс'!$A$4</c:f>
              <c:strCache>
                <c:ptCount val="1"/>
                <c:pt idx="0">
                  <c:v>2016-2017</c:v>
                </c:pt>
              </c:strCache>
            </c:strRef>
          </c:tx>
          <c:spPr>
            <a:solidFill>
              <a:srgbClr val="BB30FF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3896011127980631E-2"/>
                  <c:y val="7.399324039704588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B2A7-4581-AD69-842B6C0DA6F5}"/>
                </c:ext>
              </c:extLst>
            </c:dLbl>
            <c:dLbl>
              <c:idx val="2"/>
              <c:layout>
                <c:manualLayout>
                  <c:x val="3.0413105071975401E-2"/>
                  <c:y val="-7.39932403970469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B2A7-4581-AD69-842B6C0DA6F5}"/>
                </c:ext>
              </c:extLst>
            </c:dLbl>
            <c:dLbl>
              <c:idx val="3"/>
              <c:layout>
                <c:manualLayout>
                  <c:x val="2.3896011127980513E-2"/>
                  <c:y val="-1.47986480794093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B2A7-4581-AD69-842B6C0DA6F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rgbClr val="7030A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'педагоги участия в конкурс'!$B$1:$E$1</c:f>
              <c:strCache>
                <c:ptCount val="4"/>
                <c:pt idx="0">
                  <c:v>ДЮЦ ЦТС</c:v>
                </c:pt>
                <c:pt idx="1">
                  <c:v>ДЭБЦ</c:v>
                </c:pt>
                <c:pt idx="2">
                  <c:v>ЦДОД</c:v>
                </c:pt>
                <c:pt idx="3">
                  <c:v>Всего</c:v>
                </c:pt>
              </c:strCache>
            </c:strRef>
          </c:cat>
          <c:val>
            <c:numRef>
              <c:f>'педагоги участия в конкурс'!$B$4:$E$4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21</c:v>
                </c:pt>
                <c:pt idx="3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2A7-4581-AD69-842B6C0DA6F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2814000"/>
        <c:axId val="112814392"/>
        <c:axId val="0"/>
      </c:bar3DChart>
      <c:catAx>
        <c:axId val="112814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2814392"/>
        <c:crosses val="autoZero"/>
        <c:auto val="1"/>
        <c:lblAlgn val="ctr"/>
        <c:lblOffset val="100"/>
        <c:noMultiLvlLbl val="0"/>
      </c:catAx>
      <c:valAx>
        <c:axId val="11281439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128140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accent1">
                  <a:lumMod val="50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  <a:effectLst/>
    <a:scene3d>
      <a:camera prst="orthographicFront"/>
      <a:lightRig rig="threePt" dir="t"/>
    </a:scene3d>
    <a:sp3d>
      <a:bevelT/>
    </a:sp3d>
  </c:spPr>
  <c:txPr>
    <a:bodyPr/>
    <a:lstStyle/>
    <a:p>
      <a:pPr>
        <a:defRPr sz="1800"/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'педагоги побед'!$A$2</c:f>
              <c:strCache>
                <c:ptCount val="1"/>
                <c:pt idx="0">
                  <c:v>2014-2015</c:v>
                </c:pt>
              </c:strCache>
            </c:strRef>
          </c:tx>
          <c:spPr>
            <a:solidFill>
              <a:srgbClr val="FFF10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accent2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'педагоги побед'!$B$1:$E$1</c:f>
              <c:strCache>
                <c:ptCount val="4"/>
                <c:pt idx="0">
                  <c:v>ДЮЦ ЦТС</c:v>
                </c:pt>
                <c:pt idx="1">
                  <c:v>ДЭБЦ</c:v>
                </c:pt>
                <c:pt idx="2">
                  <c:v>ЦДОД</c:v>
                </c:pt>
                <c:pt idx="3">
                  <c:v>Всего</c:v>
                </c:pt>
              </c:strCache>
            </c:strRef>
          </c:cat>
          <c:val>
            <c:numRef>
              <c:f>'педагоги побед'!$B$2:$E$2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21</c:v>
                </c:pt>
                <c:pt idx="3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59-4F3E-8E66-B4DACA67EADB}"/>
            </c:ext>
          </c:extLst>
        </c:ser>
        <c:ser>
          <c:idx val="1"/>
          <c:order val="1"/>
          <c:tx>
            <c:strRef>
              <c:f>'педагоги побед'!$A$3</c:f>
              <c:strCache>
                <c:ptCount val="1"/>
                <c:pt idx="0">
                  <c:v>2015-2016</c:v>
                </c:pt>
              </c:strCache>
            </c:strRef>
          </c:tx>
          <c:spPr>
            <a:solidFill>
              <a:srgbClr val="68C397"/>
            </a:solidFill>
            <a:ln>
              <a:noFill/>
            </a:ln>
            <a:effectLst/>
            <a:sp3d/>
          </c:spPr>
          <c:invertIfNegative val="0"/>
          <c:dLbls>
            <c:dLbl>
              <c:idx val="2"/>
              <c:layout>
                <c:manualLayout>
                  <c:x val="1.5324434129324778E-2"/>
                  <c:y val="-1.82985358577820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2659-4F3E-8E66-B4DACA67EADB}"/>
                </c:ext>
              </c:extLst>
            </c:dLbl>
            <c:dLbl>
              <c:idx val="3"/>
              <c:layout>
                <c:manualLayout>
                  <c:x val="1.7513639004942603E-2"/>
                  <c:y val="3.6597071715564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2659-4F3E-8E66-B4DACA67EA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accent6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'педагоги побед'!$B$1:$E$1</c:f>
              <c:strCache>
                <c:ptCount val="4"/>
                <c:pt idx="0">
                  <c:v>ДЮЦ ЦТС</c:v>
                </c:pt>
                <c:pt idx="1">
                  <c:v>ДЭБЦ</c:v>
                </c:pt>
                <c:pt idx="2">
                  <c:v>ЦДОД</c:v>
                </c:pt>
                <c:pt idx="3">
                  <c:v>Всего</c:v>
                </c:pt>
              </c:strCache>
            </c:strRef>
          </c:cat>
          <c:val>
            <c:numRef>
              <c:f>'педагоги побед'!$B$3:$E$3</c:f>
              <c:numCache>
                <c:formatCode>General</c:formatCode>
                <c:ptCount val="4"/>
                <c:pt idx="0">
                  <c:v>1</c:v>
                </c:pt>
                <c:pt idx="1">
                  <c:v>0</c:v>
                </c:pt>
                <c:pt idx="2">
                  <c:v>18</c:v>
                </c:pt>
                <c:pt idx="3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659-4F3E-8E66-B4DACA67EADB}"/>
            </c:ext>
          </c:extLst>
        </c:ser>
        <c:ser>
          <c:idx val="2"/>
          <c:order val="2"/>
          <c:tx>
            <c:strRef>
              <c:f>'педагоги побед'!$A$4</c:f>
              <c:strCache>
                <c:ptCount val="1"/>
                <c:pt idx="0">
                  <c:v>2016-2017</c:v>
                </c:pt>
              </c:strCache>
            </c:strRef>
          </c:tx>
          <c:spPr>
            <a:solidFill>
              <a:srgbClr val="BB30FF"/>
            </a:solidFill>
            <a:ln>
              <a:noFill/>
            </a:ln>
            <a:effectLst/>
            <a:sp3d/>
          </c:spPr>
          <c:invertIfNegative val="0"/>
          <c:dLbls>
            <c:dLbl>
              <c:idx val="2"/>
              <c:layout>
                <c:manualLayout>
                  <c:x val="3.721648288550295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2659-4F3E-8E66-B4DACA67EADB}"/>
                </c:ext>
              </c:extLst>
            </c:dLbl>
            <c:dLbl>
              <c:idx val="3"/>
              <c:layout>
                <c:manualLayout>
                  <c:x val="4.816250726359200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2659-4F3E-8E66-B4DACA67EA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7030A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'педагоги побед'!$B$1:$E$1</c:f>
              <c:strCache>
                <c:ptCount val="4"/>
                <c:pt idx="0">
                  <c:v>ДЮЦ ЦТС</c:v>
                </c:pt>
                <c:pt idx="1">
                  <c:v>ДЭБЦ</c:v>
                </c:pt>
                <c:pt idx="2">
                  <c:v>ЦДОД</c:v>
                </c:pt>
                <c:pt idx="3">
                  <c:v>Всего</c:v>
                </c:pt>
              </c:strCache>
            </c:strRef>
          </c:cat>
          <c:val>
            <c:numRef>
              <c:f>'педагоги побед'!$B$4:$E$4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17</c:v>
                </c:pt>
                <c:pt idx="3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659-4F3E-8E66-B4DACA67EAD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2816744"/>
        <c:axId val="112817920"/>
        <c:axId val="0"/>
      </c:bar3DChart>
      <c:catAx>
        <c:axId val="112816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2817920"/>
        <c:crosses val="autoZero"/>
        <c:auto val="1"/>
        <c:lblAlgn val="ctr"/>
        <c:lblOffset val="100"/>
        <c:noMultiLvlLbl val="0"/>
      </c:catAx>
      <c:valAx>
        <c:axId val="11281792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128167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accent1">
                  <a:lumMod val="50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  <a:effectLst/>
    <a:scene3d>
      <a:camera prst="orthographicFront"/>
      <a:lightRig rig="threePt" dir="t"/>
    </a:scene3d>
    <a:sp3d>
      <a:bevelT/>
    </a:sp3d>
  </c:spPr>
  <c:txPr>
    <a:bodyPr/>
    <a:lstStyle/>
    <a:p>
      <a:pPr>
        <a:defRPr sz="1800"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EEA569-CCC7-4BC3-B8BC-EEDF2DF41B17}" type="datetimeFigureOut">
              <a:rPr lang="ru-RU" smtClean="0"/>
              <a:t>15.05.2017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D2F32A-EDC2-4941-946F-716F99C044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14962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D1A56-9018-4BA5-8328-C59F678F3F31}" type="datetimeFigureOut">
              <a:rPr lang="ru-RU" smtClean="0"/>
              <a:t>15.05.2017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4A2B6-9008-43CC-B144-60850E0D79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3899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D1A56-9018-4BA5-8328-C59F678F3F31}" type="datetimeFigureOut">
              <a:rPr lang="ru-RU" smtClean="0"/>
              <a:t>15.05.2017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4A2B6-9008-43CC-B144-60850E0D79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6851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D1A56-9018-4BA5-8328-C59F678F3F31}" type="datetimeFigureOut">
              <a:rPr lang="ru-RU" smtClean="0"/>
              <a:t>15.05.2017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4A2B6-9008-43CC-B144-60850E0D79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4212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D1A56-9018-4BA5-8328-C59F678F3F31}" type="datetimeFigureOut">
              <a:rPr lang="ru-RU" smtClean="0"/>
              <a:t>15.05.2017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4A2B6-9008-43CC-B144-60850E0D79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2867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D1A56-9018-4BA5-8328-C59F678F3F31}" type="datetimeFigureOut">
              <a:rPr lang="ru-RU" smtClean="0"/>
              <a:t>15.05.2017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4A2B6-9008-43CC-B144-60850E0D79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7200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D1A56-9018-4BA5-8328-C59F678F3F31}" type="datetimeFigureOut">
              <a:rPr lang="ru-RU" smtClean="0"/>
              <a:t>15.05.2017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4A2B6-9008-43CC-B144-60850E0D79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4084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D1A56-9018-4BA5-8328-C59F678F3F31}" type="datetimeFigureOut">
              <a:rPr lang="ru-RU" smtClean="0"/>
              <a:t>15.05.2017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4A2B6-9008-43CC-B144-60850E0D79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08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D1A56-9018-4BA5-8328-C59F678F3F31}" type="datetimeFigureOut">
              <a:rPr lang="ru-RU" smtClean="0"/>
              <a:t>15.05.2017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4A2B6-9008-43CC-B144-60850E0D79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9022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D1A56-9018-4BA5-8328-C59F678F3F31}" type="datetimeFigureOut">
              <a:rPr lang="ru-RU" smtClean="0"/>
              <a:t>15.05.2017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4A2B6-9008-43CC-B144-60850E0D79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0689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D1A56-9018-4BA5-8328-C59F678F3F31}" type="datetimeFigureOut">
              <a:rPr lang="ru-RU" smtClean="0"/>
              <a:t>15.05.2017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4A2B6-9008-43CC-B144-60850E0D79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7301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D1A56-9018-4BA5-8328-C59F678F3F31}" type="datetimeFigureOut">
              <a:rPr lang="ru-RU" smtClean="0"/>
              <a:t>15.05.2017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4A2B6-9008-43CC-B144-60850E0D79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5769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CD1A56-9018-4BA5-8328-C59F678F3F31}" type="datetimeFigureOut">
              <a:rPr lang="ru-RU" smtClean="0"/>
              <a:t>15.05.2017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64A2B6-9008-43CC-B144-60850E0D79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8140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8.xml"/><Relationship Id="rId5" Type="http://schemas.openxmlformats.org/officeDocument/2006/relationships/chart" Target="../charts/chart7.xm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chart" Target="../charts/char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6.xml"/><Relationship Id="rId5" Type="http://schemas.openxmlformats.org/officeDocument/2006/relationships/chart" Target="../charts/chart5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779819" y="2025317"/>
            <a:ext cx="5486400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lang="ru-RU" sz="2400" b="1" dirty="0">
                <a:ln w="18415" cmpd="sng">
                  <a:noFill/>
                  <a:prstDash val="solid"/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Итоги мониторинга </a:t>
            </a:r>
          </a:p>
          <a:p>
            <a:pPr marL="342900" indent="-342900" algn="ctr">
              <a:spcBef>
                <a:spcPct val="20000"/>
              </a:spcBef>
            </a:pPr>
            <a:r>
              <a:rPr lang="ru-RU" sz="2000" b="1" dirty="0">
                <a:ln w="18415" cmpd="sng">
                  <a:noFill/>
                  <a:prstDash val="solid"/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по формированию и применению ИКТ </a:t>
            </a:r>
          </a:p>
          <a:p>
            <a:pPr marL="342900" indent="-342900" algn="ctr">
              <a:spcBef>
                <a:spcPct val="20000"/>
              </a:spcBef>
            </a:pPr>
            <a:r>
              <a:rPr lang="ru-RU" sz="2000" b="1" dirty="0">
                <a:ln w="18415" cmpd="sng">
                  <a:noFill/>
                  <a:prstDash val="solid"/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 участников образовательного </a:t>
            </a:r>
            <a:r>
              <a:rPr lang="ru-RU" sz="2000" b="1" dirty="0" smtClean="0">
                <a:ln w="18415" cmpd="sng">
                  <a:noFill/>
                  <a:prstDash val="solid"/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процесса в МОУДО</a:t>
            </a:r>
            <a:endParaRPr lang="ru-RU" sz="2000" b="1" dirty="0">
              <a:ln w="18415" cmpd="sng">
                <a:noFill/>
                <a:prstDash val="solid"/>
              </a:ln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ru-RU" sz="2000" b="1" dirty="0">
                <a:ln w="18415" cmpd="sng">
                  <a:noFill/>
                  <a:prstDash val="solid"/>
                </a:ln>
                <a:solidFill>
                  <a:srgbClr val="5D509B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093527" y="555809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Ресурсный центр</a:t>
            </a:r>
          </a:p>
          <a:p>
            <a:pPr algn="ctr"/>
            <a:r>
              <a:rPr lang="ru-RU" b="1" dirty="0">
                <a:solidFill>
                  <a:srgbClr val="C00000"/>
                </a:solidFill>
              </a:rPr>
              <a:t>май 2017 г.</a:t>
            </a:r>
          </a:p>
        </p:txBody>
      </p:sp>
    </p:spTree>
    <p:extLst>
      <p:ext uri="{BB962C8B-B14F-4D97-AF65-F5344CB8AC3E}">
        <p14:creationId xmlns:p14="http://schemas.microsoft.com/office/powerpoint/2010/main" val="836180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1"/>
            <a:ext cx="12192000" cy="698269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0218" y="5476181"/>
            <a:ext cx="1704075" cy="150651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9285066"/>
              </p:ext>
            </p:extLst>
          </p:nvPr>
        </p:nvGraphicFramePr>
        <p:xfrm>
          <a:off x="0" y="1364106"/>
          <a:ext cx="5846164" cy="34327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-1" y="266555"/>
            <a:ext cx="740514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педагогов, участвующих в статусных профессиональных 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конкурсах</a:t>
            </a:r>
          </a:p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применению 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ИКТ</a:t>
            </a:r>
          </a:p>
        </p:txBody>
      </p:sp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33443831"/>
              </p:ext>
            </p:extLst>
          </p:nvPr>
        </p:nvGraphicFramePr>
        <p:xfrm>
          <a:off x="5846164" y="3043003"/>
          <a:ext cx="5801193" cy="34702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5741233" y="1611477"/>
            <a:ext cx="6345836" cy="13415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педагогов-победителей в том числе в статусных профессиональных конкурсах по применению ИКТ</a:t>
            </a:r>
          </a:p>
        </p:txBody>
      </p:sp>
    </p:spTree>
    <p:extLst>
      <p:ext uri="{BB962C8B-B14F-4D97-AF65-F5344CB8AC3E}">
        <p14:creationId xmlns:p14="http://schemas.microsoft.com/office/powerpoint/2010/main" val="2371536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1"/>
            <a:ext cx="12192000" cy="698269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3398" y="5191368"/>
            <a:ext cx="1704075" cy="150651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449704" y="711800"/>
            <a:ext cx="8889167" cy="4764381"/>
          </a:xfrm>
          <a:prstGeom prst="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>
            <a:spAutoFit/>
            <a:sp3d extrusionH="57150">
              <a:bevelT w="38100" h="38100" prst="angle"/>
            </a:sp3d>
          </a:bodyPr>
          <a:lstStyle/>
          <a:p>
            <a:pPr lvl="0" algn="ctr">
              <a:lnSpc>
                <a:spcPct val="115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Выводы и предложения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Достаточно 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большое количество педагогов участвуют и побеждают  в  статусных конкурсах по применению ИКТ только 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ЦДОД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ru-RU" sz="2400" b="1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представления своего педагогического опыта  и работы с родителями у 27% педагогов созданы свои 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сайты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ru-RU" sz="2400" b="1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Необходимо продолжать улучшать аппаратно-технические условия для педагогов в МОУДО, создавать АРМ в каждом учебном кабинете</a:t>
            </a:r>
            <a:endParaRPr lang="ru-RU" sz="2400" b="1" dirty="0">
              <a:solidFill>
                <a:schemeClr val="accent6">
                  <a:lumMod val="50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1152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1"/>
            <a:ext cx="12192000" cy="698269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6646" y="5141626"/>
            <a:ext cx="1704075" cy="150651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1699082" y="60879"/>
            <a:ext cx="78063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  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аппаратно-технических условий в  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МОУДО </a:t>
            </a:r>
            <a:endParaRPr lang="ru-RU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5"/>
          <a:srcRect l="16826" t="20324" r="16410" b="19705"/>
          <a:stretch/>
        </p:blipFill>
        <p:spPr>
          <a:xfrm>
            <a:off x="286438" y="705079"/>
            <a:ext cx="10443991" cy="5863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536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1999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413415" y="259418"/>
            <a:ext cx="74590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Общее количество компьютеров в 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МОУДО за 3 года</a:t>
            </a:r>
            <a:endParaRPr lang="ru-RU" sz="24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9932657"/>
              </p:ext>
            </p:extLst>
          </p:nvPr>
        </p:nvGraphicFramePr>
        <p:xfrm>
          <a:off x="1013552" y="980501"/>
          <a:ext cx="10058400" cy="56676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8" name="Рисунок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5617" y="5456420"/>
            <a:ext cx="1875869" cy="150651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426073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982691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196412" y="440469"/>
            <a:ext cx="77062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развития АРМ в 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каждом 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МОУДО за 3 года</a:t>
            </a: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2066043"/>
              </p:ext>
            </p:extLst>
          </p:nvPr>
        </p:nvGraphicFramePr>
        <p:xfrm>
          <a:off x="689548" y="1167789"/>
          <a:ext cx="10261218" cy="5307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6" name="Рисунок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6646" y="5141626"/>
            <a:ext cx="1704075" cy="150651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621703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870881" y="393968"/>
            <a:ext cx="73755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педагогов на 1 АРМ в 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МОУДО 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3 года</a:t>
            </a: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375723"/>
              </p:ext>
            </p:extLst>
          </p:nvPr>
        </p:nvGraphicFramePr>
        <p:xfrm>
          <a:off x="980501" y="1062977"/>
          <a:ext cx="9899649" cy="57345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8" name="Рисунок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-4989" y="5546361"/>
            <a:ext cx="1557919" cy="125116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486300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98269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6646" y="5141626"/>
            <a:ext cx="1704075" cy="150651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0" y="346347"/>
            <a:ext cx="1155089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4F622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Создание организационно-методических условий для формирования информационной </a:t>
            </a:r>
            <a:r>
              <a:rPr lang="ru-RU" sz="2400" b="1" dirty="0" smtClean="0">
                <a:solidFill>
                  <a:srgbClr val="4F622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компетентности в 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МОУДО</a:t>
            </a:r>
            <a:endParaRPr lang="ru-RU" sz="24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5"/>
          <a:srcRect l="16764" t="28527" r="15636" b="11241"/>
          <a:stretch/>
        </p:blipFill>
        <p:spPr>
          <a:xfrm>
            <a:off x="396268" y="1177344"/>
            <a:ext cx="9973424" cy="5553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93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1999" cy="6858000"/>
          </a:xfrm>
          <a:prstGeom prst="rect">
            <a:avLst/>
          </a:prstGeom>
        </p:spPr>
      </p:pic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4322504"/>
              </p:ext>
            </p:extLst>
          </p:nvPr>
        </p:nvGraphicFramePr>
        <p:xfrm>
          <a:off x="1873771" y="1499017"/>
          <a:ext cx="10043410" cy="5149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3182911" y="334010"/>
            <a:ext cx="790981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педагогов имеющих </a:t>
            </a:r>
            <a:endParaRPr lang="ru-RU" sz="2400" b="1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свой 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образовательный сайт в сети  Интернет (%)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77782" y="5141626"/>
            <a:ext cx="1875869" cy="150651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515554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1"/>
            <a:ext cx="12192000" cy="698269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6646" y="5141626"/>
            <a:ext cx="1704075" cy="150651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Прямоугольник 6"/>
          <p:cNvSpPr/>
          <p:nvPr/>
        </p:nvSpPr>
        <p:spPr>
          <a:xfrm>
            <a:off x="1975097" y="381891"/>
            <a:ext cx="71217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образовательного процесса в МОУДО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5"/>
          <a:srcRect l="17321" t="18676" r="16175" b="13879"/>
          <a:stretch/>
        </p:blipFill>
        <p:spPr>
          <a:xfrm>
            <a:off x="308472" y="1046603"/>
            <a:ext cx="10455008" cy="5733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738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1999" cy="685800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37546" y="5141626"/>
            <a:ext cx="1875869" cy="150651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2557870"/>
              </p:ext>
            </p:extLst>
          </p:nvPr>
        </p:nvGraphicFramePr>
        <p:xfrm>
          <a:off x="637476" y="1111186"/>
          <a:ext cx="5533473" cy="36556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-359763" y="280189"/>
            <a:ext cx="852440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обучающихся, 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участвующих </a:t>
            </a:r>
            <a:endParaRPr lang="ru-RU" sz="2400" b="1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статусных 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конкурсах 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использованием ИКТ</a:t>
            </a:r>
          </a:p>
        </p:txBody>
      </p:sp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6378165"/>
              </p:ext>
            </p:extLst>
          </p:nvPr>
        </p:nvGraphicFramePr>
        <p:xfrm>
          <a:off x="6235907" y="2818151"/>
          <a:ext cx="5891135" cy="4037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6235907" y="1771710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обучающихся-победителей  в 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конкурсах с использованием ИКТ</a:t>
            </a:r>
          </a:p>
        </p:txBody>
      </p:sp>
    </p:spTree>
    <p:extLst>
      <p:ext uri="{BB962C8B-B14F-4D97-AF65-F5344CB8AC3E}">
        <p14:creationId xmlns:p14="http://schemas.microsoft.com/office/powerpoint/2010/main" val="950715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1696</TotalTime>
  <Words>210</Words>
  <Application>Microsoft Office PowerPoint</Application>
  <PresentationFormat>Широкоэкранный</PresentationFormat>
  <Paragraphs>68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Специалист РЦ</dc:creator>
  <cp:lastModifiedBy>Специалист РЦ</cp:lastModifiedBy>
  <cp:revision>79</cp:revision>
  <dcterms:created xsi:type="dcterms:W3CDTF">2017-05-02T04:26:48Z</dcterms:created>
  <dcterms:modified xsi:type="dcterms:W3CDTF">2017-05-15T10:13:28Z</dcterms:modified>
</cp:coreProperties>
</file>