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sldIdLst>
    <p:sldId id="302" r:id="rId2"/>
    <p:sldId id="309" r:id="rId3"/>
    <p:sldId id="311" r:id="rId4"/>
    <p:sldId id="313" r:id="rId5"/>
    <p:sldId id="314" r:id="rId6"/>
    <p:sldId id="315" r:id="rId7"/>
    <p:sldId id="316" r:id="rId8"/>
    <p:sldId id="312" r:id="rId9"/>
    <p:sldId id="318" r:id="rId10"/>
    <p:sldId id="366" r:id="rId11"/>
    <p:sldId id="317" r:id="rId12"/>
    <p:sldId id="319" r:id="rId13"/>
    <p:sldId id="320" r:id="rId14"/>
    <p:sldId id="321" r:id="rId15"/>
    <p:sldId id="322" r:id="rId16"/>
    <p:sldId id="324" r:id="rId17"/>
    <p:sldId id="325" r:id="rId18"/>
    <p:sldId id="326" r:id="rId19"/>
    <p:sldId id="323" r:id="rId20"/>
    <p:sldId id="327" r:id="rId21"/>
    <p:sldId id="328" r:id="rId22"/>
    <p:sldId id="329" r:id="rId23"/>
    <p:sldId id="345" r:id="rId24"/>
    <p:sldId id="330" r:id="rId25"/>
    <p:sldId id="331" r:id="rId26"/>
    <p:sldId id="332" r:id="rId27"/>
    <p:sldId id="333" r:id="rId28"/>
    <p:sldId id="334" r:id="rId29"/>
    <p:sldId id="336" r:id="rId30"/>
    <p:sldId id="335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1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5441" autoAdjust="0"/>
  </p:normalViewPr>
  <p:slideViewPr>
    <p:cSldViewPr snapToGrid="0">
      <p:cViewPr>
        <p:scale>
          <a:sx n="68" d="100"/>
          <a:sy n="68" d="100"/>
        </p:scale>
        <p:origin x="1158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1B8B3-7689-402B-A5BE-B98987CE4F3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724B4-DE0B-4D84-BCA6-B72573983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72641204/?ysclid=lb37z2fr4q377370881#222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28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7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3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53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07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83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88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5.3. Рекомендации </a:t>
            </a:r>
            <a:r>
              <a:rPr lang="ru-RU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ППк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по организации психолого-педагогического сопровождения обучающегося, испытывающего трудности в освоении основных общеобразовательных программ, развитии и социальной адаптации</a:t>
            </a:r>
            <a:r>
              <a:rPr lang="ru-RU" u="sng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3"/>
              </a:rPr>
              <a:t>**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 могут включать в том числе: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проведение групповых и (или) индивидуальных коррекционно-развивающих и компенсирующих занятий с обучающимся;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разработку индивидуального учебного плана обучающегося;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адаптацию учебных и контрольно-измерительных материалов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40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5.4. Рекомендации по организации психолого-педагогического сопровождения обучающихся реализуются на основании письменного согласия родителей (законных представителей).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34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15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9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разработке АООП и РАОП нужно учесть, что данный документ является локальным нормативным актом, описывающим содержание образования и механизм реализации ФГОС ДО для детей с ОВЗ. </a:t>
            </a:r>
          </a:p>
          <a:p>
            <a:r>
              <a:rPr lang="ru-RU" dirty="0" smtClean="0"/>
              <a:t>В ней конкретизируются положения образовательных стандартов применительно к особенностям образовательной организации, состава обучающихся, места расположения, педагогических возможностей. </a:t>
            </a:r>
          </a:p>
          <a:p>
            <a:r>
              <a:rPr lang="ru-RU" dirty="0" smtClean="0"/>
              <a:t>АООП и РАОП хранятся в документах ДОО 5 лет (на бумажном носителе).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2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86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85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98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86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033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41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95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61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8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94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66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159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95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25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62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080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69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581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914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0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663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554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30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0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152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959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383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605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18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941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585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006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376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711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388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38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97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908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3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4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4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86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24B4-DE0B-4D84-BCA6-B725739838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0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0752-6F6F-466A-956F-4FDCAAF286B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23E-8A12-4AAA-91DE-F56899FD1E4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9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0752-6F6F-466A-956F-4FDCAAF286B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23E-8A12-4AAA-91DE-F56899FD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7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0752-6F6F-466A-956F-4FDCAAF286B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23E-8A12-4AAA-91DE-F56899FD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9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0752-6F6F-466A-956F-4FDCAAF286B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23E-8A12-4AAA-91DE-F56899FD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2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0752-6F6F-466A-956F-4FDCAAF286B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23E-8A12-4AAA-91DE-F56899FD1E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0752-6F6F-466A-956F-4FDCAAF286B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23E-8A12-4AAA-91DE-F56899FD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3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0752-6F6F-466A-956F-4FDCAAF286B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23E-8A12-4AAA-91DE-F56899FD1E4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34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0752-6F6F-466A-956F-4FDCAAF286B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23E-8A12-4AAA-91DE-F56899FD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9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0752-6F6F-466A-956F-4FDCAAF286B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23E-8A12-4AAA-91DE-F56899FD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5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0752-6F6F-466A-956F-4FDCAAF286B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23E-8A12-4AAA-91DE-F56899FD1E4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00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0752-6F6F-466A-956F-4FDCAAF286B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23E-8A12-4AAA-91DE-F56899FD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D0C0752-6F6F-466A-956F-4FDCAAF286B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DF5A23E-8A12-4AAA-91DE-F56899FD1E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5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arant.ru/products/ipo/prime/doc/72641204/?ysclid=lb37z2fr4q377370881#2222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763688" y="6186864"/>
            <a:ext cx="5328592" cy="403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Томская область г. Стрежевой,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30.11.2022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logo obrazovanie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948" y="5013176"/>
            <a:ext cx="1427788" cy="11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72684" y="3011646"/>
            <a:ext cx="7510600" cy="15212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ППМС помощи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Управления образования Администрации городского округа Стрежевой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516" y="5013176"/>
            <a:ext cx="1291032" cy="1173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67948" y="-35342"/>
            <a:ext cx="751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 семинар:</a:t>
            </a:r>
          </a:p>
          <a:p>
            <a:pPr indent="449580" algn="ctr"/>
            <a:r>
              <a:rPr lang="ru-RU" sz="6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«Разработка </a:t>
            </a:r>
          </a:p>
          <a:p>
            <a:pPr indent="449580" algn="ctr"/>
            <a:r>
              <a:rPr lang="ru-RU" sz="6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АООП и АОП ДО»</a:t>
            </a:r>
            <a:endParaRPr lang="ru-RU" sz="6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78587"/>
            <a:ext cx="9062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Наталья Александровна, директор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ППМСП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0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52400" y="381600"/>
            <a:ext cx="9144000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Положение об АООП и АОП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794" y="2969351"/>
            <a:ext cx="8802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94" y="970671"/>
            <a:ext cx="887540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Алгоритм проектирования и реализации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124" y="1261241"/>
            <a:ext cx="88917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1.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руководителя ДОО о создании рабочей группы по разработке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ДО в соответствии с ФГОС ДО, о процедуре утверждения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ДО (участие родителей, представителей несовершеннолетних обучающихся (в соответствии со ст.2п.31, ст.3п.10 ФЗ «Об образовании в РФ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»).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Шаг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2.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Изучение нормативных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документов: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Федерального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закона от 29 декабря 2012г. N273 ФЗ «Об образовании в Российской Федерации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министерства образования и науки Российской Федерации от 17 октября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2013 г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№ 1155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«Об утверждении федерального государственного образовательного стандарта дошкольного образования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Министерства просвещения РФ от 31 июля 2020 г. № 373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«Об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образования».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Постановление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Главного государственного санитарного врача РФ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от 28.09.2020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№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28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 утверждении Санитарных правил СП 2.4.3648-20 «Санитарно-эпидемиологические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требования к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организациям воспитания и обучения, отдыха и оздоровления детей и молодежи».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Примерная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основная образовательная программа дошкольного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образования.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Примерная АООП ДО по нозологии.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25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Алгоритм проектирования и реализации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124" y="1261241"/>
            <a:ext cx="88917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3.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Анализ заключения ТПМПК: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какая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программа и для какой категории детей с нарушенным развитием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рекомендована;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какой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вариант программы и сроки обучения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указаны;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есть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ли необходимость специальной пространственной организации образовательной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среды;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какие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специальные приемы, учебники и учебные пособия рекомендованы; </a:t>
            </a:r>
            <a:endParaRPr lang="ru-RU" sz="2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коррекционной работе каких специалистов нуждается ребенок; </a:t>
            </a:r>
            <a:endParaRPr lang="ru-RU" sz="2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каким направлениям будет проводится коррекционная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работа?</a:t>
            </a:r>
          </a:p>
        </p:txBody>
      </p:sp>
    </p:spTree>
    <p:extLst>
      <p:ext uri="{BB962C8B-B14F-4D97-AF65-F5344CB8AC3E}">
        <p14:creationId xmlns:p14="http://schemas.microsoft.com/office/powerpoint/2010/main" val="21707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Алгоритм проектирования и реализации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124" y="1261241"/>
            <a:ext cx="8891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3.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Анализ заключения ТПМПК: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896" y="1621869"/>
            <a:ext cx="8125030" cy="52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Алгоритм проектирования и реализации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124" y="1425653"/>
            <a:ext cx="88917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4.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Проведение </a:t>
            </a:r>
            <a:r>
              <a:rPr lang="ru-RU" sz="24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ППконсилиума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ДОУ: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стартовой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диагностики.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Определение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индивидуальных особенностей и особых образовательных потребностей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ребенка.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Проектирование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индивидуальной образовательной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траектории.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Анализ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ресурсной базы образовательной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Формулирование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запроса на восполнение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ресурса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sz="2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24" y="3997097"/>
            <a:ext cx="8891751" cy="139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/>
          <a:srcRect l="22027" t="32305" r="39480" b="44145"/>
          <a:stretch/>
        </p:blipFill>
        <p:spPr>
          <a:xfrm>
            <a:off x="3384468" y="5378633"/>
            <a:ext cx="4298868" cy="147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5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Алгоритм проектирования и реализации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124" y="1261241"/>
            <a:ext cx="8891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4.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Проведение </a:t>
            </a:r>
            <a:r>
              <a:rPr lang="ru-RU" sz="24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ППконсилиума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ДОУ: выбор модели</a:t>
            </a:r>
            <a:r>
              <a:rPr lang="ru-RU" sz="2400" dirty="0" smtClean="0"/>
              <a:t> </a:t>
            </a:r>
            <a:r>
              <a:rPr lang="ru-RU" sz="2400" dirty="0"/>
              <a:t>организация </a:t>
            </a:r>
            <a:r>
              <a:rPr lang="ru-RU" sz="2400" dirty="0" smtClean="0"/>
              <a:t>обучения:</a:t>
            </a:r>
            <a:endParaRPr lang="ru-RU" sz="2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705" y="2025817"/>
            <a:ext cx="87921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Модель полной образовательной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инклюзии: обучение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среде нормально развивающихся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сверстников; «гибкие группы»; индивидуальный образовательный маршрут/индивидуальный учебный план в соответствии с АОП.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Модель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организованного обучения в условиях автономного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группе: обучение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среде сверстников, имеющих однородное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нарушение; адаптивная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среда, сроки обучения, комплексное сопровождение, специальные приемы, реализации АООП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 по нозологиям.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Модель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интегрированного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обучения: о</a:t>
            </a:r>
            <a:r>
              <a:rPr lang="ru-RU" sz="2000" dirty="0" smtClean="0"/>
              <a:t>бучение </a:t>
            </a:r>
            <a:r>
              <a:rPr lang="ru-RU" sz="2000" dirty="0"/>
              <a:t>в среде сверстников, имеющих различные нарушения развития Адаптивная среда, сроки обучения, комплексное сопровождение, специальные приемы , реализация </a:t>
            </a:r>
            <a:r>
              <a:rPr lang="ru-RU" sz="2000" dirty="0" smtClean="0"/>
              <a:t>АООП.</a:t>
            </a: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Модель ресурсной группы (ЦИПР, «Особая группа», ГКП и другое): и</a:t>
            </a:r>
            <a:r>
              <a:rPr lang="ru-RU" sz="2000" dirty="0" smtClean="0"/>
              <a:t>спользование </a:t>
            </a:r>
            <a:r>
              <a:rPr lang="ru-RU" sz="2000" dirty="0"/>
              <a:t>ресурсной зоны для постепенного включения в образовательную ситуацию в </a:t>
            </a:r>
            <a:r>
              <a:rPr lang="ru-RU" sz="2000" dirty="0" smtClean="0"/>
              <a:t>регулярной группе.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25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Алгоритм проектирования и реализации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120" y="1111052"/>
            <a:ext cx="8891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4.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Проведение </a:t>
            </a:r>
            <a:r>
              <a:rPr lang="ru-RU" sz="24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ППконсилиума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ДОУ: определение дополнительных условий</a:t>
            </a:r>
            <a:r>
              <a:rPr lang="ru-RU" sz="2400" dirty="0" smtClean="0"/>
              <a:t>:</a:t>
            </a:r>
            <a:endParaRPr lang="ru-RU" sz="2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120" y="1817472"/>
            <a:ext cx="879216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Распоряжение Министерства просвещения РФ от 9 сентября 2019 г.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 Р-93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«Об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утверждении примерного Положения о психолого-педагогическом консилиуме образовательной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организации»: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Раздел 5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Содержание рекомендаций </a:t>
            </a:r>
            <a:r>
              <a:rPr lang="ru-RU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ППк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по организации психолого-педагогического сопровождения обучающихся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п. 5.1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Рекомендации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ППк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по организации психолого-педагогического сопровождения обучающегося с ограниченными возможностями здоровья конкретизируют, дополняют рекомендации ПМПК и могут включать в том числе: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разработку адаптированной основной общеобразовательной программы;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разработку индивидуального учебного плана обучающегося;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адаптацию учебных и контрольно-измерительных материалов;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предоставление услуг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тьютора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ассистента (помощника), оказывающего обучающемуся необходимую техническую помощь, услуг по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сурдопереводу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тифлопереводу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тифлосурдопереводу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(индивидуально или на группу обучающихся), в том числе на период адаптации обучающегося в Организации/учебную четверть, полугодие, учебный год/на постоянной основе.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другие условия психолого-педагогического сопровождения в рамках компетенции Организации.</a:t>
            </a:r>
          </a:p>
          <a:p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155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66913" y="25787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Алгоритм проектирования и реализации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4792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4. 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Проведение </a:t>
            </a:r>
            <a:r>
              <a:rPr lang="ru-RU" sz="22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ППконсилиума</a:t>
            </a:r>
            <a:r>
              <a:rPr lang="ru-RU" sz="2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ДОУ: определение дополнительных условий: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6004" y="1779687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Распоряжение Министерства просвещения РФ от 9 сентября 2019 г.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 Р-93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«Об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утверждении примерного Положения о психолого-педагогическом консилиуме образовательной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организации»: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Раздел 5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Содержание рекомендаций </a:t>
            </a:r>
            <a:r>
              <a:rPr lang="ru-RU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ППк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по организации психолого-педагогического сопровождения обучающихся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п. 5.2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Рекомендации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ППк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по организации психолого-педагогического сопровождения обучающегося на основании медицинского заключения могут включать условия обучения, воспитания и развития, требующие организации обучения по индивидуальному учебному плану, учебному расписанию, медицинского сопровождения, в том числе: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дополнительный выходной день;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организация дополнительной двигательной нагрузки в течение учебного дня/снижение двигательной нагрузки;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предоставление дополнительных перерывов для приема пищи, лекарств;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снижение объема задаваемой на дом работы;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предоставление услуг ассистента (помощника), оказывающего обучающимся необходимую техническую помощь;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другие условия психолого-педагогического сопровождения в рамках компетенции Организации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72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Алгоритм проектирования и реализации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124" y="1261241"/>
            <a:ext cx="8891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4.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Проведение </a:t>
            </a:r>
            <a:r>
              <a:rPr lang="ru-RU" sz="24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ППконсилиума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ДОУ: определение дополнительных условий</a:t>
            </a:r>
            <a:r>
              <a:rPr lang="ru-RU" sz="2400" dirty="0" smtClean="0"/>
              <a:t>:</a:t>
            </a:r>
            <a:endParaRPr lang="ru-RU" sz="2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705" y="2025817"/>
            <a:ext cx="87921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Распоряжение Министерства просвещения РФ от 9 сентября 2019 г.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 Р-93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«Об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утверждении примерного Положения о психолого-педагогическом консилиуме образовательной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организации»: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Раздел 5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Содержание рекомендаций </a:t>
            </a:r>
            <a:r>
              <a:rPr lang="ru-RU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ППк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по организации психолого-педагогического сопровождения обучающихся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п. 5.3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Рекомендации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ППк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по организации психолого-педагогического сопровождения обучающегося, испытывающего трудности в освоении основных общеобразовательных программ, развитии и социальной адаптации</a:t>
            </a:r>
            <a:r>
              <a:rPr lang="ru-RU" u="sng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6"/>
              </a:rPr>
              <a:t>*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могут включать в том числе: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проведение групповых и (или) индивидуальных коррекционно-развивающих и компенсирующих занятий с обучающимся;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разработку индивидуального учебного плана обучающегося;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адаптацию учебных и контрольно-измерительных материалов;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профилактику асоциального (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девиантного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поведения обучающегося;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другие условия психолого-педагогического сопровождения в рамках компетенции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Организации.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* Федеральный закон от 29 декабря 2012 г. N 273-ФЗ "Об образовании в Российской Федерации", статья 42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694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Алгоритм проектирования и реализации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124" y="1261241"/>
            <a:ext cx="88917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5. </a:t>
            </a:r>
            <a:r>
              <a:rPr lang="ru-RU" sz="2400" dirty="0"/>
              <a:t>Определить количество АООП ДО в ДОО, т.к. , согласно </a:t>
            </a:r>
            <a:r>
              <a:rPr lang="ru-RU" sz="2400" dirty="0" smtClean="0"/>
              <a:t>п.2.2. ФГОС ДО «Структурные </a:t>
            </a:r>
            <a:r>
              <a:rPr lang="ru-RU" sz="2400" dirty="0"/>
              <a:t>подразделения в одной Организации (далее группы) могут реализовывать разные Программы, следовательно, в организации может быть несколько ООП, отличающихся не только содержанием, но и задачами работы (общеразвивающей, компенсирующей, комбинированной, оздоровительной и др</a:t>
            </a:r>
            <a:r>
              <a:rPr lang="ru-RU" sz="2400" dirty="0" smtClean="0"/>
              <a:t>.)».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6. </a:t>
            </a:r>
            <a:r>
              <a:rPr lang="ru-RU" sz="2400" dirty="0"/>
              <a:t>Определить содержание разделов </a:t>
            </a:r>
            <a:r>
              <a:rPr lang="ru-RU" sz="2400" dirty="0" smtClean="0"/>
              <a:t>программы: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Целевого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Содержательного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Организационного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ответив </a:t>
            </a:r>
            <a:r>
              <a:rPr lang="ru-RU" sz="2400" dirty="0"/>
              <a:t>на вопросы: </a:t>
            </a:r>
            <a:endParaRPr lang="ru-RU" sz="2400" dirty="0" smtClean="0"/>
          </a:p>
          <a:p>
            <a:pPr marL="11684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ДЛЯ ЧЕГО?</a:t>
            </a:r>
          </a:p>
          <a:p>
            <a:pPr marL="11684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ЧТО?</a:t>
            </a:r>
          </a:p>
          <a:p>
            <a:pPr marL="11684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КАК</a:t>
            </a:r>
            <a:r>
              <a:rPr lang="ru-RU" sz="2400" dirty="0"/>
              <a:t>?</a:t>
            </a:r>
            <a:endParaRPr lang="ru-RU" sz="2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792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52400" y="381600"/>
            <a:ext cx="9144000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Специфика разработки АООП и АОП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62" y="851500"/>
            <a:ext cx="506019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Адаптированная образовательная программа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(АООП /АОП) может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быть разработана в отношении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воспитанников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 конкретными видами ограничений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здоровья: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нарушения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слуха (глухие,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слабослышащие, после 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кохлеарной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имплантации),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нарушения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зрения (слепые,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слабовидящие, с 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амблиопией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косоглазием),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нарушения опорно-двигательного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аппарата, </a:t>
            </a: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нарушения интеллекта,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тяжелые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нарушения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речи, фонетико-фонематические нарушения речи,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адержкой психического развития,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адержкой 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психоречевого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развития,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расстройства аутистического спектра,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сложные дефекты (ТМНР).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26" name="Picture 2" descr="https://cf.ppt-online.org/files/slide/w/Wqc6lA0YG3QfkRIUwEns75abujV29ovMKrHtgX/slide-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9" t="7278" r="16033" b="10153"/>
          <a:stretch/>
        </p:blipFill>
        <p:spPr bwMode="auto">
          <a:xfrm>
            <a:off x="4602736" y="2008707"/>
            <a:ext cx="2101165" cy="337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579" y="4027990"/>
            <a:ext cx="2134021" cy="2763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img.labirint.ru/rcimg/ec27380ce71acfbdb02067760e54edee/1920x1080/comments_pic/1527/0_e4b46ad05ccb7b52df8fd60e275171f4_1435755192.jpg?143575525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209" r="7105" b="4609"/>
          <a:stretch/>
        </p:blipFill>
        <p:spPr bwMode="auto">
          <a:xfrm>
            <a:off x="6857579" y="853470"/>
            <a:ext cx="2135298" cy="305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Алгоритм проектирования и реализации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124" y="1261241"/>
            <a:ext cx="88917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7. </a:t>
            </a:r>
            <a:r>
              <a:rPr lang="ru-RU" sz="2400" dirty="0"/>
              <a:t>Проектирование образовательного процесса по </a:t>
            </a:r>
            <a:r>
              <a:rPr lang="ru-RU" sz="2400" dirty="0" smtClean="0"/>
              <a:t>ФГОС ДО, ФГОС НОО ОВЗ, ФГОС УО (ИН), </a:t>
            </a:r>
            <a:r>
              <a:rPr lang="ru-RU" sz="2400" dirty="0" err="1" smtClean="0"/>
              <a:t>ПрАООП</a:t>
            </a:r>
            <a:r>
              <a:rPr lang="ru-RU" sz="2400" dirty="0" smtClean="0"/>
              <a:t> ДО по нозологиям: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/>
              <a:t>Проектирование и реализация </a:t>
            </a:r>
            <a:r>
              <a:rPr lang="ru-RU" sz="2400" dirty="0" smtClean="0"/>
              <a:t>АООП.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/>
              <a:t>Учебный план: </a:t>
            </a:r>
            <a:r>
              <a:rPr lang="ru-RU" sz="2400" dirty="0" smtClean="0"/>
              <a:t>образовательные и </a:t>
            </a:r>
            <a:r>
              <a:rPr lang="ru-RU" sz="2400" dirty="0"/>
              <a:t>коррекционно-развивающие </a:t>
            </a:r>
            <a:r>
              <a:rPr lang="ru-RU" sz="2400" dirty="0" smtClean="0"/>
              <a:t>области.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/>
              <a:t>Организация особой пространственно-временной </a:t>
            </a:r>
            <a:r>
              <a:rPr lang="ru-RU" sz="2400" dirty="0" smtClean="0"/>
              <a:t>среды.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400" dirty="0"/>
              <a:t>Использование специальных технических средств, пособий, специальных приемов </a:t>
            </a:r>
            <a:r>
              <a:rPr lang="ru-RU" sz="2400" dirty="0" smtClean="0"/>
              <a:t>обучения.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123" y="4449206"/>
            <a:ext cx="8891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Статья 55. </a:t>
            </a:r>
            <a:r>
              <a:rPr lang="ru-RU" sz="2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(ФЗ № 273)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Общие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требования к приему на обучение в организацию, осуществляющую образовательную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деятельность: «Дети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 ограниченными возможностями здоровья принимаются на обучение по адаптированной основной общеобразовательной программе </a:t>
            </a:r>
            <a:r>
              <a:rPr lang="ru-RU" sz="24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только с согласия родителей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(законных представителей) и на основании рекомендаций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ПМПК».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05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Образовательная программа ДОУ, осуществляющей образование обучающихся с ОВЗ в отдельных группах компенсирующего вида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7896" y="1713053"/>
            <a:ext cx="3448519" cy="1161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Основная образовательная программа дошкольного образования ДОУ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19925" y="1713052"/>
            <a:ext cx="3448519" cy="1161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Комплексная адаптированная образовательная программа дошкольного образования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(для </a:t>
            </a:r>
            <a:r>
              <a:rPr lang="ru-RU" b="1" dirty="0">
                <a:solidFill>
                  <a:srgbClr val="FF0000"/>
                </a:solidFill>
              </a:rPr>
              <a:t>детей 1-8 вида)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18572" y="3129049"/>
            <a:ext cx="7176304" cy="655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Адаптированная основная образовательная программа дошкольного образования ДОУ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0000" y="4039565"/>
            <a:ext cx="2047534" cy="2673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Рабочая адаптированная программа группы (УО,ЗПР,РДА, ТНР..)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9190" y="4039565"/>
            <a:ext cx="2047534" cy="2673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Рабочая адаптированная программа </a:t>
            </a:r>
            <a:r>
              <a:rPr lang="ru-RU" dirty="0" smtClean="0"/>
              <a:t>учителя-дефектолога (логопеда</a:t>
            </a:r>
            <a:r>
              <a:rPr lang="ru-RU" dirty="0"/>
              <a:t>) (УО,ЗПР,РДА, ТНР..)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58380" y="4039565"/>
            <a:ext cx="3810064" cy="2673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Рабочая адаптированная программа </a:t>
            </a:r>
            <a:r>
              <a:rPr lang="ru-RU" dirty="0" smtClean="0"/>
              <a:t>педагогов специалистов</a:t>
            </a:r>
            <a:r>
              <a:rPr lang="ru-RU" dirty="0"/>
              <a:t>: </a:t>
            </a:r>
            <a:endParaRPr lang="ru-RU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педагога-психолога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музыкального </a:t>
            </a:r>
            <a:r>
              <a:rPr lang="ru-RU" dirty="0"/>
              <a:t>руководителя </a:t>
            </a:r>
            <a:endParaRPr lang="ru-RU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инструктора </a:t>
            </a:r>
            <a:r>
              <a:rPr lang="ru-RU" dirty="0"/>
              <a:t>по </a:t>
            </a:r>
            <a:r>
              <a:rPr lang="ru-RU" dirty="0" smtClean="0"/>
              <a:t>физкультуре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воспитателя </a:t>
            </a:r>
            <a:r>
              <a:rPr lang="ru-RU" dirty="0"/>
              <a:t>по 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889093" y="2233914"/>
            <a:ext cx="1365813" cy="8951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00860" y="3690582"/>
            <a:ext cx="1365813" cy="8951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146775" y="3591997"/>
            <a:ext cx="1365813" cy="8951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898865" y="3765736"/>
            <a:ext cx="1365813" cy="6001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Образовательная программа ДОУ, осуществляющей образование обучающихся с ОВЗ совместно с другими обучающимися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3668775"/>
            <a:ext cx="9144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группах </a:t>
            </a:r>
            <a:r>
              <a:rPr lang="ru-RU" sz="2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комбинированной направленности существуют две </a:t>
            </a:r>
            <a:r>
              <a:rPr lang="ru-RU" sz="2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программы</a:t>
            </a:r>
            <a:r>
              <a:rPr lang="ru-RU" sz="2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ru-RU" sz="23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2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</a:t>
            </a:r>
            <a:r>
              <a:rPr lang="ru-RU" sz="2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ребенка с ОВЗ на базе </a:t>
            </a:r>
            <a:r>
              <a:rPr lang="ru-RU" sz="2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ООП ДО разрабатывается </a:t>
            </a:r>
            <a:r>
              <a:rPr lang="ru-RU" sz="2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реализуется </a:t>
            </a:r>
            <a:r>
              <a:rPr lang="ru-RU" sz="2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АОП (</a:t>
            </a:r>
            <a:r>
              <a:rPr lang="ru-RU" sz="2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инклюзивное образование) с учетом особенностей его психофизического развития, индивидуальных возможностей, обеспечивающая коррекцию нарушений развития и его социальную адаптацию. </a:t>
            </a:r>
            <a:endParaRPr lang="ru-RU" sz="23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2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Остальные </a:t>
            </a:r>
            <a:r>
              <a:rPr lang="ru-RU" sz="2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дети группы комбинированной направленности обучаются по </a:t>
            </a:r>
            <a:r>
              <a:rPr lang="ru-RU" sz="2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ООП ДО.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0000" y="1817225"/>
            <a:ext cx="2545246" cy="567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РЕБЕНОК С ОВЗ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0000" y="2753974"/>
            <a:ext cx="2545246" cy="567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Остальные дети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5500" y="1817225"/>
            <a:ext cx="5394971" cy="567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АОП (адаптированная образовательная программа для детей 1-8 вида</a:t>
            </a:r>
            <a:r>
              <a:rPr lang="ru-RU" dirty="0" smtClean="0"/>
              <a:t>). </a:t>
            </a:r>
            <a:r>
              <a:rPr lang="ru-RU" dirty="0"/>
              <a:t>Индивидуальная программа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5500" y="2739827"/>
            <a:ext cx="5394971" cy="879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Основная образовательная программа дошкольного образования </a:t>
            </a:r>
            <a:r>
              <a:rPr lang="ru-RU" dirty="0" smtClean="0"/>
              <a:t>ДОУ </a:t>
            </a:r>
          </a:p>
          <a:p>
            <a:pPr algn="ctr"/>
            <a:r>
              <a:rPr lang="ru-RU" dirty="0" smtClean="0"/>
              <a:t>(</a:t>
            </a:r>
            <a:r>
              <a:rPr lang="ru-RU" dirty="0"/>
              <a:t>с разделом, согласно ФГОС ДО п.2.11.2, в) 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905246" y="2013995"/>
            <a:ext cx="520254" cy="192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905246" y="2958835"/>
            <a:ext cx="520254" cy="192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972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Алгоритм создания условий для реализации адаптированных основных общеобразовательных программ в общеобразовательных организациях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004" y="917912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Изучить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ФГОС НОО ОВЗ и ФГОС УО, примерные адаптированные основные образовательные программы с учетом категорий обучающихся в образовательной организации детей с ОВЗ. </a:t>
            </a: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Проанализировать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требования к условиям (финансовым,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материально-техническим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кадровым) реализации АООП и определить возможности и способы их обеспечения. </a:t>
            </a: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Изучить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методические рекомендации по вопросам внедрения ФГОС НОО обучающихся с ОВЗ (письмо </a:t>
            </a:r>
            <a:r>
              <a:rPr lang="ru-RU" sz="20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Минобрнауки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от 11.03.2016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Разработать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проектную модель, определяющую примерную последовательность и содержание действий по их введению в работу образовательной организации. Подготовить перспективный план обеспечения условий для реализации АООП. </a:t>
            </a: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Разработать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локальную нормативно-правовую базу для реализации АООП. </a:t>
            </a: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Изучить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методические рекомендации по составлению рабочих программ (ИРО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Разработать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рабочую АООП образовательной организации для обучающихся с ОВЗ или УО на основе рекомендованной ПМПК и примерной АООП. </a:t>
            </a: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Организовать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информационно-просветительскую работу с родителями детей с ОВЗ по вопросам, связанным с введением ФГОС ОВЗ.</a:t>
            </a: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38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7" y="504222"/>
            <a:ext cx="9065425" cy="62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242" y="461962"/>
            <a:ext cx="91344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1" y="485775"/>
            <a:ext cx="9032306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15" y="479404"/>
            <a:ext cx="8461657" cy="6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53" y="480278"/>
            <a:ext cx="8596493" cy="63777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125428" y="6585803"/>
            <a:ext cx="233526" cy="1506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2" y="623348"/>
            <a:ext cx="8757370" cy="5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52400" y="381600"/>
            <a:ext cx="9144000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Необходимо различать АООП и АОП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77" y="953492"/>
            <a:ext cx="88200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Адаптированная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образовательная программа (АОП)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это образовательная программа, адаптированная для обучения ребенка с ОВЗ (в том числе с инвалидностью), разрабатывается на базе основной образовательной программы (ООП) и АООП определённого уровня образования, с учетом индивидуальных образовательных потребностей и психофизических особенностей на период, определенный образовательной организацией самостоятельно, с возможностью её изменения в процессе обучения. </a:t>
            </a:r>
            <a:endParaRPr lang="ru-RU" sz="2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Адаптированная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основная общеобразовательная программа (АООП)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это образовательная программа, адаптированная для обучения данной категории обучающихся с учетом особенностей их психофизического развития, индивидуальных возможностей, обеспечивающая коррекцию нарушений развития и социальную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адаптацию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(ФЗ, ст.2, </a:t>
            </a:r>
            <a:r>
              <a:rPr lang="ru-RU" sz="24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п.п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28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429618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РАЗРАБАТЫВАЮТ ДЛЯ РЕБЕНКА С ОВЗ В УСЛОВИЯХ ИНКЛЮЗИВНОГО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4129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533400"/>
            <a:ext cx="8077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77" y="381600"/>
            <a:ext cx="8727646" cy="63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77" y="381600"/>
            <a:ext cx="8727646" cy="63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13" y="480455"/>
            <a:ext cx="8948574" cy="62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3" y="492461"/>
            <a:ext cx="8944646" cy="60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78" y="381600"/>
            <a:ext cx="8857246" cy="62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7" y="474531"/>
            <a:ext cx="8897597" cy="61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75" y="381600"/>
            <a:ext cx="8879458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61" y="381600"/>
            <a:ext cx="8661811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46" y="452646"/>
            <a:ext cx="8689110" cy="63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8638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Нормативно-правовые основания разработки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для детей с ОВЗ и ДИ в ДОУ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360" y="1059518"/>
            <a:ext cx="90336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Федеральный закон от 29.12.2012 г. № 273 «Об образовании в </a:t>
            </a:r>
            <a:r>
              <a:rPr lang="ru-RU" sz="2100" dirty="0" smtClean="0"/>
              <a:t>РФ»: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100" dirty="0" smtClean="0"/>
              <a:t>Статья </a:t>
            </a:r>
            <a:r>
              <a:rPr lang="ru-RU" sz="2100" dirty="0"/>
              <a:t>2 содержит определение понятия «адаптированная образовательная программа –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</a:t>
            </a:r>
            <a:r>
              <a:rPr lang="ru-RU" sz="2100" dirty="0" smtClean="0"/>
              <a:t>».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100" dirty="0" smtClean="0"/>
              <a:t>гл</a:t>
            </a:r>
            <a:r>
              <a:rPr lang="ru-RU" sz="2100" dirty="0"/>
              <a:t>. 1, ст. 2, п. 16 : дано определение понятия «обучающийся с ограниченными возможностями здоровья – это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</a:t>
            </a:r>
            <a:r>
              <a:rPr lang="ru-RU" sz="2100" dirty="0" smtClean="0"/>
              <a:t>».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100" dirty="0" smtClean="0"/>
              <a:t>Примерная </a:t>
            </a:r>
            <a:r>
              <a:rPr lang="ru-RU" sz="2100" dirty="0"/>
              <a:t>основная образовательная программа дошкольного образования (п. 2.5</a:t>
            </a:r>
            <a:r>
              <a:rPr lang="ru-RU" sz="2100" dirty="0" smtClean="0"/>
              <a:t>).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100" dirty="0" smtClean="0"/>
              <a:t>Порядок </a:t>
            </a:r>
            <a:r>
              <a:rPr lang="ru-RU" sz="2100" dirty="0"/>
              <a:t>организации и осуществления образовательной деятельности по ООП ДО (п.13</a:t>
            </a:r>
            <a:r>
              <a:rPr lang="ru-RU" sz="2100" dirty="0" smtClean="0"/>
              <a:t>).</a:t>
            </a:r>
            <a:endParaRPr lang="ru-RU" sz="2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06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8" y="591317"/>
            <a:ext cx="9065866" cy="59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7" y="518983"/>
            <a:ext cx="9001920" cy="57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03" y="381598"/>
            <a:ext cx="9023786" cy="64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1" y="529881"/>
            <a:ext cx="8999500" cy="37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5" y="381600"/>
            <a:ext cx="8959532" cy="60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11" y="517177"/>
            <a:ext cx="8909221" cy="58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00" y="381599"/>
            <a:ext cx="8426229" cy="63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86" y="481914"/>
            <a:ext cx="8930227" cy="58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48" y="327799"/>
            <a:ext cx="8696904" cy="65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24" y="381600"/>
            <a:ext cx="8679352" cy="65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18397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Министерства просвещения РФ от 31 июля 2020 г. № 373</a:t>
            </a:r>
          </a:p>
          <a:p>
            <a:pPr algn="ctr"/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“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образования”</a:t>
            </a:r>
            <a:endParaRPr 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360" y="2432493"/>
            <a:ext cx="9033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16. «…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содержание дошкольного образования и условия организации обучения и воспитания детей с ограниченными возможностями здоровья определяются адаптированной образовательной программой, а для инвалидов также в соответствии с индивидуальной программой реабилитации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инвалида»</a:t>
            </a:r>
            <a:endParaRPr lang="ru-RU" sz="2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071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896" y="573945"/>
            <a:ext cx="80581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4" y="506627"/>
            <a:ext cx="8934112" cy="58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7" y="517176"/>
            <a:ext cx="8907878" cy="60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63" y="636220"/>
            <a:ext cx="8756363" cy="52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54" y="381601"/>
            <a:ext cx="8848727" cy="60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8" y="469556"/>
            <a:ext cx="8945851" cy="61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00" y="381600"/>
            <a:ext cx="8478253" cy="632811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316415" y="6487297"/>
            <a:ext cx="340517" cy="2100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05" y="381600"/>
            <a:ext cx="8867563" cy="631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763688" y="6186864"/>
            <a:ext cx="5328592" cy="403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Томская область г. Стрежевой,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30.11.2022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logo obrazovanie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948" y="5013176"/>
            <a:ext cx="1427788" cy="11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72684" y="3011646"/>
            <a:ext cx="7510600" cy="15212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ППМС помощи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Управления образования Администрации городского округа Стрежевой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516" y="5013176"/>
            <a:ext cx="1291032" cy="1173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67948" y="-35342"/>
            <a:ext cx="751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 семинар:</a:t>
            </a:r>
          </a:p>
          <a:p>
            <a:pPr indent="449580" algn="ctr"/>
            <a:r>
              <a:rPr lang="ru-RU" sz="6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«Разработка </a:t>
            </a:r>
          </a:p>
          <a:p>
            <a:pPr indent="449580" algn="ctr"/>
            <a:r>
              <a:rPr lang="ru-RU" sz="6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АООП и АОП ДО»</a:t>
            </a:r>
            <a:endParaRPr lang="ru-RU" sz="6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78587"/>
            <a:ext cx="9062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Наталья Александровна, директор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ППМСП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5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1130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Требования к структуре и содержательному наполнению разделов АООП ДО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360" y="1703918"/>
            <a:ext cx="9033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Структура адаптированной образовательной программы не должна противоречить единым требованиям к образовательным программам, закрепленным в законе № 273-ФЗ «Об образовании в РФ», где образовательная программа – это комплекс «основных характеристик образования (объем, содержание, планируемые результаты), организационно педагогических условий», представленных «в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материалов»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(гл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1, ст. 2, п.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9)</a:t>
            </a:r>
            <a:endParaRPr lang="ru-RU" sz="2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423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88621"/>
            <a:ext cx="9144000" cy="5627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Категории детей с ОВЗ в ДО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89" y="851337"/>
            <a:ext cx="8710642" cy="57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52400" y="381600"/>
            <a:ext cx="9144000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Положение об АООП и АОП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794" y="2969351"/>
            <a:ext cx="8802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182" y="851500"/>
            <a:ext cx="87656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Разработка и утверждение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относится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 компетенции образовательной организации и осуществляется в соответствии с порядком, принятым и закрепленным локальным актом данной образовательной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организации,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согласно </a:t>
            </a:r>
            <a:r>
              <a:rPr lang="ru-RU" sz="2000" dirty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Письму </a:t>
            </a:r>
            <a:r>
              <a:rPr lang="ru-RU" sz="2000" dirty="0" err="1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Минобрнауки</a:t>
            </a:r>
            <a:r>
              <a:rPr lang="ru-RU" sz="2000" dirty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 России от 11.03.2016 № ВК-452/07 «О введении ФГОС ОВЗ (вместе с «Методическими рекомендациями по вопросам внедрения федерального государственного образовательного стандарта начального общего образования обучающихся с ограниченными возможностями здоровья и федерального государственного образовательного стандарта образования обучающихся с умственной отсталостью (интеллектуальными нарушениями)»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аздел 4: «</a:t>
            </a:r>
            <a:r>
              <a:rPr lang="ru-RU" dirty="0"/>
              <a:t>Условия и порядок разработки АООП устанавливаются отдельным локальным нормативным актом общеобразовательного учреждения, в котором указываются: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порядок и периодичность разработки </a:t>
            </a:r>
            <a:r>
              <a:rPr lang="ru-RU" dirty="0" smtClean="0"/>
              <a:t>АООП/АОП </a:t>
            </a:r>
            <a:r>
              <a:rPr lang="ru-RU" dirty="0"/>
              <a:t>или внесения изменений в действующую </a:t>
            </a:r>
            <a:r>
              <a:rPr lang="ru-RU" dirty="0" smtClean="0"/>
              <a:t>АООП/АОП </a:t>
            </a:r>
            <a:r>
              <a:rPr lang="ru-RU" dirty="0"/>
              <a:t>(в соответствии с периодичностью обновления образовательных стандартов, а также в связи с изменениями в жизнедеятельности образовательного учреждения);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состав участников разработки </a:t>
            </a:r>
            <a:r>
              <a:rPr lang="ru-RU" dirty="0" smtClean="0"/>
              <a:t>АООП/АОП, </a:t>
            </a:r>
            <a:r>
              <a:rPr lang="ru-RU" dirty="0"/>
              <a:t>их полномочия и ответственность;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порядок обсуждения проекта </a:t>
            </a:r>
            <a:r>
              <a:rPr lang="ru-RU" dirty="0" smtClean="0"/>
              <a:t>АООП/АОП;</a:t>
            </a:r>
            <a:endParaRPr lang="ru-RU" dirty="0"/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порядок утверждения </a:t>
            </a:r>
            <a:r>
              <a:rPr lang="ru-RU" dirty="0" smtClean="0"/>
              <a:t>АООП/АОП </a:t>
            </a:r>
            <a:r>
              <a:rPr lang="ru-RU" dirty="0"/>
              <a:t>и ввода в действие</a:t>
            </a:r>
            <a:r>
              <a:rPr lang="ru-RU" dirty="0" smtClean="0"/>
              <a:t>.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99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60840" cy="38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442fz.volganet.ru/upload/iblock/1e1/podderzhka_semej_imejushhikh_dete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 obrazovani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52400" y="381600"/>
            <a:ext cx="9144000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Положение об АООП и АОП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794" y="2969351"/>
            <a:ext cx="8802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187" y="1030359"/>
            <a:ext cx="87656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Разработка и утверждение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АООП/АОП относится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 компетенции образовательной организации и осуществляется в соответствии с порядком, принятым и закрепленным локальным актом данной образовательной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организации, 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согласно </a:t>
            </a:r>
            <a:r>
              <a:rPr lang="ru-RU" sz="2000" dirty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Письму </a:t>
            </a:r>
            <a:r>
              <a:rPr lang="ru-RU" sz="2000" dirty="0" err="1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Минобрнауки</a:t>
            </a:r>
            <a:r>
              <a:rPr lang="ru-RU" sz="2000" dirty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 России от 11.03.2016 № ВК-452/07 «О введении ФГОС ОВЗ (вместе с «Методическими рекомендациями по вопросам внедрения федерального государственного образовательного стандарта начального общего образования обучающихся с ограниченными возможностями здоровья и федерального государственного образовательного стандарта образования обучающихся с умственной отсталостью (интеллектуальными нарушениями)» (действующий документ, входит в «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Перечень нормативных правовых актов (их отдельных положений), содержащих обязательные требования, оценка соблюдения которых осуществляется Федеральной службой по надзору в сфере образования и науки в рамках федерального государственного контроля (надзора) в сфере образования» (утв. </a:t>
            </a:r>
            <a:r>
              <a:rPr lang="ru-RU" sz="2000" dirty="0" err="1">
                <a:latin typeface="PT Astra Serif" panose="020A0603040505020204" pitchFamily="18" charset="-52"/>
                <a:ea typeface="Times New Roman" panose="02020603050405020304" pitchFamily="18" charset="0"/>
              </a:rPr>
              <a:t>Рособрнадзором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31.08.2022) (ред. от 28.10.2022</a:t>
            </a: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)).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838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Центр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Центр" id="{BF0557CE-C546-4249-906F-FB091CFD088C}" vid="{D27CCB55-68F5-4451-975B-8271B452FCE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2938</Words>
  <Application>Microsoft Office PowerPoint</Application>
  <PresentationFormat>Экран (4:3)</PresentationFormat>
  <Paragraphs>295</Paragraphs>
  <Slides>58</Slides>
  <Notes>57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5" baseType="lpstr">
      <vt:lpstr>Arial</vt:lpstr>
      <vt:lpstr>Calibri</vt:lpstr>
      <vt:lpstr>Impact</vt:lpstr>
      <vt:lpstr>PT Astra Serif</vt:lpstr>
      <vt:lpstr>Times New Roman</vt:lpstr>
      <vt:lpstr>Wingdings</vt:lpstr>
      <vt:lpstr>Тема Центр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Bromba</dc:creator>
  <cp:lastModifiedBy>Гончарова Наталья Александровна</cp:lastModifiedBy>
  <cp:revision>101</cp:revision>
  <dcterms:created xsi:type="dcterms:W3CDTF">2022-10-17T11:36:22Z</dcterms:created>
  <dcterms:modified xsi:type="dcterms:W3CDTF">2022-11-30T07:03:42Z</dcterms:modified>
</cp:coreProperties>
</file>