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6" r:id="rId5"/>
    <p:sldId id="257" r:id="rId6"/>
    <p:sldId id="260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7D70-ECEE-4A75-A2A8-0965891963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75E29F3-3B84-4E9B-8D90-72CEBAE3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7D70-ECEE-4A75-A2A8-0965891963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9F3-3B84-4E9B-8D90-72CEBAE3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9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7D70-ECEE-4A75-A2A8-0965891963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9F3-3B84-4E9B-8D90-72CEBAE3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7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7D70-ECEE-4A75-A2A8-0965891963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9F3-3B84-4E9B-8D90-72CEBAE3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2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857D70-ECEE-4A75-A2A8-0965891963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75E29F3-3B84-4E9B-8D90-72CEBAE3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90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7D70-ECEE-4A75-A2A8-0965891963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9F3-3B84-4E9B-8D90-72CEBAE3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4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7D70-ECEE-4A75-A2A8-0965891963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9F3-3B84-4E9B-8D90-72CEBAE3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0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857D70-ECEE-4A75-A2A8-0965891963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9F3-3B84-4E9B-8D90-72CEBAE3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7D70-ECEE-4A75-A2A8-0965891963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9F3-3B84-4E9B-8D90-72CEBAE3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19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7D70-ECEE-4A75-A2A8-0965891963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9F3-3B84-4E9B-8D90-72CEBAE3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3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7D70-ECEE-4A75-A2A8-0965891963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9F3-3B84-4E9B-8D90-72CEBAE3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57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857D70-ECEE-4A75-A2A8-0965891963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75E29F3-3B84-4E9B-8D90-72CEBAE3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7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387" y="1400783"/>
            <a:ext cx="7850222" cy="2908570"/>
          </a:xfrm>
        </p:spPr>
        <p:txBody>
          <a:bodyPr/>
          <a:lstStyle/>
          <a:p>
            <a:pPr algn="ctr"/>
            <a:r>
              <a:rPr lang="ru-RU" sz="4400" cap="small" dirty="0" smtClean="0">
                <a:solidFill>
                  <a:schemeClr val="tx1"/>
                </a:solidFill>
              </a:rPr>
              <a:t>Модель систематизации и обобщения опыта в рамках конкурсного задания </a:t>
            </a:r>
            <a:r>
              <a:rPr lang="ru-RU" sz="44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«Методический семинар»</a:t>
            </a:r>
            <a:endParaRPr lang="ru-RU" sz="4400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204" y="332122"/>
            <a:ext cx="5918454" cy="585410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профессионального мастерства в муниципальной системе образования 2018 г.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17804" r="18113"/>
          <a:stretch/>
        </p:blipFill>
        <p:spPr>
          <a:xfrm>
            <a:off x="5233483" y="3982397"/>
            <a:ext cx="3336586" cy="268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4FAF8"/>
              </a:clrFrom>
              <a:clrTo>
                <a:srgbClr val="F4FA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" y="50930"/>
            <a:ext cx="1957868" cy="141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621" y="233464"/>
            <a:ext cx="7772400" cy="1014206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</a:t>
            </a:r>
            <a:r>
              <a:rPr lang="ru-RU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конкурсного задания «Методический семинар»</a:t>
            </a:r>
            <a:endParaRPr lang="ru-RU" cap="small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013" y="1575881"/>
            <a:ext cx="8453335" cy="45963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доклад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тезисной форме </a:t>
            </a:r>
            <a:r>
              <a:rPr lang="ru-RU" sz="2800" dirty="0" smtClean="0"/>
              <a:t>(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 10 минут</a:t>
            </a:r>
            <a:r>
              <a:rPr lang="ru-RU" sz="28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описание опыта профессиональной деятельности </a:t>
            </a:r>
            <a:r>
              <a:rPr lang="ru-RU" sz="2800" dirty="0" smtClean="0"/>
              <a:t> -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 реализации</a:t>
            </a:r>
            <a:r>
              <a:rPr lang="ru-RU" sz="2800" dirty="0" smtClean="0"/>
              <a:t> заявленных конкурсантом методик (приёмов) технологии системно-</a:t>
            </a:r>
            <a:r>
              <a:rPr lang="ru-RU" sz="2800" dirty="0" err="1" smtClean="0"/>
              <a:t>деятельностного</a:t>
            </a:r>
            <a:r>
              <a:rPr lang="ru-RU" sz="2800" dirty="0" smtClean="0"/>
              <a:t> подхода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п</a:t>
            </a:r>
            <a:r>
              <a:rPr lang="ru-RU" sz="2800" dirty="0" smtClean="0"/>
              <a:t>редставление </a:t>
            </a:r>
            <a:r>
              <a:rPr lang="ru-RU" sz="2800" dirty="0"/>
              <a:t>может сопровождаться мультимедийной презентацией 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20 слайдов</a:t>
            </a:r>
            <a:r>
              <a:rPr lang="ru-RU" sz="2800" dirty="0" smtClean="0"/>
              <a:t>)</a:t>
            </a:r>
            <a:r>
              <a:rPr lang="ru-RU" sz="2800" dirty="0"/>
              <a:t>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</a:t>
            </a:r>
            <a:r>
              <a:rPr lang="ru-RU" sz="2800" dirty="0" smtClean="0"/>
              <a:t> </a:t>
            </a:r>
            <a:r>
              <a:rPr lang="ru-RU" sz="2800" dirty="0"/>
              <a:t>членов жюри с конкурсантом в форме вопросов и </a:t>
            </a:r>
            <a:r>
              <a:rPr lang="ru-RU" sz="2800" dirty="0" smtClean="0"/>
              <a:t>ответов 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 10 минут</a:t>
            </a:r>
            <a:r>
              <a:rPr lang="ru-RU" sz="2800" dirty="0"/>
              <a:t>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00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02" y="377627"/>
            <a:ext cx="7772400" cy="993972"/>
          </a:xfrm>
        </p:spPr>
        <p:txBody>
          <a:bodyPr>
            <a:noAutofit/>
          </a:bodyPr>
          <a:lstStyle/>
          <a:p>
            <a:pPr algn="ctr"/>
            <a:r>
              <a:rPr lang="ru-RU" sz="3600" b="1" cap="small" dirty="0">
                <a:solidFill>
                  <a:schemeClr val="tx1"/>
                </a:solidFill>
              </a:rPr>
              <a:t>Критерии конкурсного </a:t>
            </a:r>
            <a:r>
              <a:rPr lang="ru-RU" sz="3600" b="1" cap="small" dirty="0" smtClean="0">
                <a:solidFill>
                  <a:schemeClr val="tx1"/>
                </a:solidFill>
              </a:rPr>
              <a:t>задания </a:t>
            </a:r>
            <a:r>
              <a:rPr lang="ru-RU" sz="3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семинар»</a:t>
            </a:r>
            <a:r>
              <a:rPr lang="ru-RU" sz="3600" b="1" cap="small" dirty="0" smtClean="0">
                <a:solidFill>
                  <a:schemeClr val="tx1"/>
                </a:solidFill>
              </a:rPr>
              <a:t> :</a:t>
            </a:r>
            <a:r>
              <a:rPr lang="ru-RU" sz="3600" cap="small" dirty="0">
                <a:solidFill>
                  <a:schemeClr val="tx1"/>
                </a:solidFill>
              </a:rPr>
              <a:t/>
            </a:r>
            <a:br>
              <a:rPr lang="ru-RU" sz="3600" cap="small" dirty="0">
                <a:solidFill>
                  <a:schemeClr val="tx1"/>
                </a:solidFill>
              </a:rPr>
            </a:br>
            <a:endParaRPr lang="ru-RU" sz="3600" cap="small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923" y="1322960"/>
            <a:ext cx="8531158" cy="4893014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практическая применимость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0-10 баллов)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корректность и методическая грамотность 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(0-10 баллов)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и языковая грамотность 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(0-10 баллов)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(0-10 баллов)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оригинальность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творческий подход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(0-10 баллов)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Максимальное 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баллов: </a:t>
            </a: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61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656" y="204280"/>
            <a:ext cx="7772400" cy="769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систематизации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опыта:</a:t>
            </a:r>
            <a:b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«Методический семинар»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57725" y="1420238"/>
            <a:ext cx="4398335" cy="52042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1. </a:t>
            </a:r>
            <a:r>
              <a:rPr lang="ru-RU" sz="2400" dirty="0" smtClean="0"/>
              <a:t>Собственные концептуальные </a:t>
            </a:r>
            <a:r>
              <a:rPr lang="ru-RU" sz="2400" dirty="0"/>
              <a:t>методические </a:t>
            </a:r>
            <a:r>
              <a:rPr lang="ru-RU" sz="2400" dirty="0" smtClean="0"/>
              <a:t>подходы 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системно-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b="1" dirty="0" smtClean="0"/>
              <a:t>2. </a:t>
            </a:r>
            <a:r>
              <a:rPr lang="ru-RU" sz="2400" dirty="0" smtClean="0"/>
              <a:t>Дидактическая система: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 -  технология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 -  методика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 -  техники и приёмы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3. </a:t>
            </a:r>
            <a:r>
              <a:rPr lang="ru-RU" sz="2400" dirty="0" smtClean="0"/>
              <a:t>Анализ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r>
              <a:rPr lang="ru-RU" sz="2400" dirty="0" smtClean="0"/>
              <a:t> практического использования технологии </a:t>
            </a:r>
          </a:p>
          <a:p>
            <a:pPr marL="0" indent="0">
              <a:buNone/>
            </a:pPr>
            <a:r>
              <a:rPr lang="ru-RU" sz="2400" i="1" dirty="0" smtClean="0"/>
              <a:t>(динамика </a:t>
            </a:r>
            <a:r>
              <a:rPr lang="ru-RU" sz="2400" i="1" dirty="0" err="1" smtClean="0"/>
              <a:t>сформированности</a:t>
            </a:r>
            <a:r>
              <a:rPr lang="ru-RU" sz="2400" i="1" dirty="0" smtClean="0"/>
              <a:t> компетенций, УУД)</a:t>
            </a:r>
          </a:p>
          <a:p>
            <a:pPr marL="0" indent="0">
              <a:buNone/>
            </a:pPr>
            <a:r>
              <a:rPr lang="ru-RU" sz="2400" b="1" dirty="0" smtClean="0"/>
              <a:t>4.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20247" y="1074199"/>
            <a:ext cx="5155659" cy="52244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643975" y="3957966"/>
            <a:ext cx="0" cy="282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10800000">
            <a:off x="4461293" y="1658974"/>
            <a:ext cx="4328809" cy="4625502"/>
          </a:xfrm>
          <a:prstGeom prst="triangl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116480" y="1634499"/>
            <a:ext cx="290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Приём, техника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7182" y="2172472"/>
            <a:ext cx="34484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Собственный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методический подход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(обоснованный: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«вызов» –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«решение»)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2498" y="4483680"/>
            <a:ext cx="2078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Результаты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519" y="1997539"/>
            <a:ext cx="188992" cy="3779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519" y="4269349"/>
            <a:ext cx="188992" cy="37798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15064758">
            <a:off x="3146544" y="4206703"/>
            <a:ext cx="27144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система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6664944">
            <a:off x="7121609" y="4066227"/>
            <a:ext cx="24732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система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61429" y="1056847"/>
            <a:ext cx="24732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система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9153" y="5184023"/>
            <a:ext cx="196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4.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Рефлексия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84063" y="4883790"/>
            <a:ext cx="0" cy="34276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640733" y="3404327"/>
            <a:ext cx="0" cy="282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29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656" y="204280"/>
            <a:ext cx="7772400" cy="769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систематизации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опыта:</a:t>
            </a:r>
            <a:b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«Методический семинар»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57726" y="1420238"/>
            <a:ext cx="4018736" cy="4878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1. </a:t>
            </a:r>
            <a:r>
              <a:rPr lang="ru-RU" sz="2400" b="1" u="sng" dirty="0" smtClean="0"/>
              <a:t>Тема семинара: </a:t>
            </a:r>
            <a:r>
              <a:rPr lang="ru-RU" sz="2400" b="1" dirty="0" smtClean="0"/>
              <a:t>«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</a:t>
            </a:r>
            <a:r>
              <a:rPr lang="ru-RU" sz="2400" b="1" dirty="0" smtClean="0"/>
              <a:t> 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</a:t>
            </a:r>
            <a:r>
              <a:rPr lang="ru-RU" sz="2400" b="1" dirty="0" smtClean="0"/>
              <a:t>)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средство формирования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развития, мотивации</a:t>
            </a:r>
            <a:r>
              <a:rPr lang="ru-RU" sz="2400" b="1" dirty="0" smtClean="0"/>
              <a:t>..)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УУД</a:t>
            </a:r>
            <a:r>
              <a:rPr lang="ru-RU" sz="2400" b="1" dirty="0"/>
              <a:t> </a:t>
            </a:r>
            <a:r>
              <a:rPr lang="ru-RU" sz="2400" b="1" dirty="0" smtClean="0"/>
              <a:t>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компетенций, навыков, 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субъектности</a:t>
            </a:r>
            <a:r>
              <a:rPr lang="ru-RU" sz="2400" b="1" i="1" dirty="0" smtClean="0"/>
              <a:t>»)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 в образовательной деятельности </a:t>
            </a:r>
            <a:r>
              <a:rPr lang="ru-RU" sz="2400" b="1" dirty="0" smtClean="0"/>
              <a:t>(урочной</a:t>
            </a:r>
            <a:r>
              <a:rPr lang="ru-RU" sz="2400" b="1" i="1" dirty="0" smtClean="0"/>
              <a:t>,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внеурочной</a:t>
            </a:r>
            <a:r>
              <a:rPr lang="ru-RU" sz="2400" b="1" dirty="0" smtClean="0"/>
              <a:t>)»</a:t>
            </a:r>
            <a:endParaRPr lang="ru-RU" i="1" dirty="0"/>
          </a:p>
        </p:txBody>
      </p:sp>
      <p:sp>
        <p:nvSpPr>
          <p:cNvPr id="20" name="Овал 19"/>
          <p:cNvSpPr/>
          <p:nvPr/>
        </p:nvSpPr>
        <p:spPr>
          <a:xfrm>
            <a:off x="3920247" y="1074199"/>
            <a:ext cx="5155659" cy="52244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4461293" y="1658974"/>
            <a:ext cx="4328809" cy="4625502"/>
          </a:xfrm>
          <a:prstGeom prst="triangl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57505" y="1617014"/>
            <a:ext cx="266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Приём, техника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7182" y="2172472"/>
            <a:ext cx="34484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Собственный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методический подход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(обоснованный: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«вызов» –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«решение»)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2611" y="4444128"/>
            <a:ext cx="115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Резуль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-таты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519" y="1997539"/>
            <a:ext cx="188992" cy="3779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519" y="4269349"/>
            <a:ext cx="188992" cy="37798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15064758">
            <a:off x="3146544" y="4206703"/>
            <a:ext cx="27144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система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6664944">
            <a:off x="7121609" y="4066227"/>
            <a:ext cx="24732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система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61429" y="1056847"/>
            <a:ext cx="24732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система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6389" y="5367718"/>
            <a:ext cx="167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рефлексия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25697" y="5120285"/>
            <a:ext cx="0" cy="34276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21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18" y="126459"/>
            <a:ext cx="7772400" cy="1082299"/>
          </a:xfrm>
        </p:spPr>
        <p:txBody>
          <a:bodyPr>
            <a:noAutofit/>
          </a:bodyPr>
          <a:lstStyle/>
          <a:p>
            <a:pPr algn="ctr"/>
            <a:r>
              <a:rPr lang="ru-RU" sz="3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sz="3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систематизации</a:t>
            </a:r>
            <a:r>
              <a:rPr lang="ru-RU" sz="3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опыта:</a:t>
            </a:r>
            <a:br>
              <a:rPr lang="ru-RU" sz="3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«Методический семинар»</a:t>
            </a:r>
            <a:endParaRPr lang="ru-RU" sz="3200" cap="small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8289" y="1306033"/>
            <a:ext cx="3954294" cy="510449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Собственный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обоснованный методический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вызов» –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/>
              <a:t>Обозначение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</a:t>
            </a:r>
            <a:r>
              <a:rPr lang="ru-RU" sz="2400" dirty="0" smtClean="0"/>
              <a:t>(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диагностирование</a:t>
            </a:r>
            <a:r>
              <a:rPr lang="ru-RU" sz="2400" dirty="0" smtClean="0"/>
              <a:t>), которую Вы решаете описанными дидактическими средствами (приёмами, техниками)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Выход 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методику</a:t>
            </a:r>
            <a:r>
              <a:rPr lang="ru-RU" sz="2400" dirty="0" smtClean="0"/>
              <a:t> 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технологию</a:t>
            </a:r>
            <a:r>
              <a:rPr lang="ru-RU" sz="2800" dirty="0" smtClean="0"/>
              <a:t>  </a:t>
            </a:r>
            <a:r>
              <a:rPr lang="ru-RU" sz="2400" dirty="0" smtClean="0"/>
              <a:t>                                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59" y="1306033"/>
            <a:ext cx="2973082" cy="297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2243848" y="5116396"/>
            <a:ext cx="0" cy="282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85" y="3677055"/>
            <a:ext cx="2734733" cy="27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50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076" y="194552"/>
            <a:ext cx="7772400" cy="800197"/>
          </a:xfrm>
        </p:spPr>
        <p:txBody>
          <a:bodyPr>
            <a:noAutofit/>
          </a:bodyPr>
          <a:lstStyle/>
          <a:p>
            <a:pPr algn="ctr"/>
            <a:r>
              <a:rPr lang="ru-RU" sz="3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sz="3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систематизации</a:t>
            </a:r>
            <a:r>
              <a:rPr lang="ru-RU" sz="3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опыта:</a:t>
            </a:r>
            <a:br>
              <a:rPr lang="ru-RU" sz="3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«Методический семинар»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740" y="1303506"/>
            <a:ext cx="4581727" cy="5233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Результаты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инамика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развития_______, мотивации на ________ и т.д.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олжна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диагностироваться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специальным инструментарием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КИМы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психологическое тестирование,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скрининговая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диагностика; предметные мониторинги, ГИА и т.д.),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8"/>
          <a:stretch/>
        </p:blipFill>
        <p:spPr>
          <a:xfrm>
            <a:off x="4421568" y="1303506"/>
            <a:ext cx="4556759" cy="244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E4E5E9"/>
              </a:clrFrom>
              <a:clrTo>
                <a:srgbClr val="E4E5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56" y="3920246"/>
            <a:ext cx="4443071" cy="22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5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076" y="194552"/>
            <a:ext cx="7772400" cy="800197"/>
          </a:xfrm>
        </p:spPr>
        <p:txBody>
          <a:bodyPr>
            <a:noAutofit/>
          </a:bodyPr>
          <a:lstStyle/>
          <a:p>
            <a:pPr algn="ctr"/>
            <a:r>
              <a:rPr lang="ru-RU" sz="3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sz="3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систематизации</a:t>
            </a:r>
            <a:r>
              <a:rPr lang="ru-RU" sz="3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опыта:</a:t>
            </a:r>
            <a:br>
              <a:rPr lang="ru-RU" sz="3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«Методический семинар»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740" y="1303506"/>
            <a:ext cx="4581727" cy="5233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Рефлексия и вывод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Насколько эффективны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заявленные 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идактические средства (приёмы, техники)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ли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 или возможность их коррекции, модификации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93" y="1634246"/>
            <a:ext cx="3959158" cy="39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7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656" y="204280"/>
            <a:ext cx="7772400" cy="769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систематизации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опыта:</a:t>
            </a:r>
            <a:b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«Методический семинар»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57725" y="1420238"/>
            <a:ext cx="4398335" cy="52042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1. </a:t>
            </a:r>
            <a:r>
              <a:rPr lang="ru-RU" sz="2400" dirty="0" smtClean="0"/>
              <a:t>Собственные концептуальные методические подходы 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системно-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b="1" dirty="0" smtClean="0"/>
              <a:t>2. </a:t>
            </a:r>
            <a:r>
              <a:rPr lang="ru-RU" sz="2400" dirty="0" smtClean="0"/>
              <a:t>Дидактическая система: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 -  технология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 -  методика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 -  техники и приёмы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3. </a:t>
            </a:r>
            <a:r>
              <a:rPr lang="ru-RU" sz="2400" dirty="0" smtClean="0"/>
              <a:t>Анализ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r>
              <a:rPr lang="ru-RU" sz="2400" dirty="0" smtClean="0"/>
              <a:t> практического использования технологии </a:t>
            </a:r>
          </a:p>
          <a:p>
            <a:pPr marL="0" indent="0">
              <a:buNone/>
            </a:pPr>
            <a:r>
              <a:rPr lang="ru-RU" sz="2400" i="1" dirty="0" smtClean="0"/>
              <a:t>(динамика </a:t>
            </a:r>
            <a:r>
              <a:rPr lang="ru-RU" sz="2400" i="1" dirty="0" err="1" smtClean="0"/>
              <a:t>сформированности</a:t>
            </a:r>
            <a:r>
              <a:rPr lang="ru-RU" sz="2400" i="1" dirty="0" smtClean="0"/>
              <a:t> компетенций, УУД)</a:t>
            </a:r>
          </a:p>
          <a:p>
            <a:pPr marL="0" indent="0">
              <a:buNone/>
            </a:pPr>
            <a:r>
              <a:rPr lang="ru-RU" sz="2400" b="1" dirty="0" smtClean="0"/>
              <a:t>4.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20247" y="1074199"/>
            <a:ext cx="5155659" cy="52244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643975" y="3957966"/>
            <a:ext cx="0" cy="282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10800000">
            <a:off x="4461293" y="1658974"/>
            <a:ext cx="4328809" cy="4625502"/>
          </a:xfrm>
          <a:prstGeom prst="triangl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116480" y="1634499"/>
            <a:ext cx="290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Приём, техника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7182" y="2172472"/>
            <a:ext cx="34484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Собственный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методический подход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(обоснованный: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«вызов» –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«решение»)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2498" y="4483680"/>
            <a:ext cx="2078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Результаты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519" y="1997539"/>
            <a:ext cx="188992" cy="3779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519" y="4269349"/>
            <a:ext cx="188992" cy="37798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15064758">
            <a:off x="3146544" y="4206703"/>
            <a:ext cx="27144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система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6664944">
            <a:off x="7121609" y="4066227"/>
            <a:ext cx="24732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система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61429" y="1056847"/>
            <a:ext cx="24732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система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9153" y="5184023"/>
            <a:ext cx="196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4.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Рефлексия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84063" y="4883790"/>
            <a:ext cx="0" cy="34276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640733" y="3404327"/>
            <a:ext cx="0" cy="282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67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565</TotalTime>
  <Words>458</Words>
  <Application>Microsoft Office PowerPoint</Application>
  <PresentationFormat>Экран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Cambria</vt:lpstr>
      <vt:lpstr>Comic Sans MS</vt:lpstr>
      <vt:lpstr>Rockwell</vt:lpstr>
      <vt:lpstr>Rockwell Condensed</vt:lpstr>
      <vt:lpstr>Wingdings</vt:lpstr>
      <vt:lpstr>Дерево</vt:lpstr>
      <vt:lpstr>Модель систематизации и обобщения опыта в рамках конкурсного задания «Методический семинар»</vt:lpstr>
      <vt:lpstr>Формат конкурсного задания «Методический семинар»</vt:lpstr>
      <vt:lpstr>Критерии конкурсного задания «Методический семинар» : </vt:lpstr>
      <vt:lpstr>Модель систематизации опыта: «Методический семинар»</vt:lpstr>
      <vt:lpstr>Модель систематизации опыта: «Методический семинар»</vt:lpstr>
      <vt:lpstr>Модель систематизации опыта: «Методический семинар»</vt:lpstr>
      <vt:lpstr>Модель систематизации опыта: «Методический семинар»</vt:lpstr>
      <vt:lpstr>Модель систематизации опыта: «Методический семинар»</vt:lpstr>
      <vt:lpstr>Модель систематизации опыта: «Методический семинар»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систематизации и обобщения опыта в рамках конкурсного задания «Методический семинар»</dc:title>
  <dc:creator>Потеряева Наталья Геннадьевна</dc:creator>
  <cp:lastModifiedBy>Потеряева Наталья Геннадьевна</cp:lastModifiedBy>
  <cp:revision>28</cp:revision>
  <dcterms:created xsi:type="dcterms:W3CDTF">2017-11-14T02:23:56Z</dcterms:created>
  <dcterms:modified xsi:type="dcterms:W3CDTF">2017-12-15T04:45:55Z</dcterms:modified>
</cp:coreProperties>
</file>