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9" r:id="rId4"/>
    <p:sldId id="258" r:id="rId5"/>
    <p:sldId id="263" r:id="rId6"/>
    <p:sldId id="260" r:id="rId7"/>
    <p:sldId id="262" r:id="rId8"/>
    <p:sldId id="264" r:id="rId9"/>
    <p:sldId id="265" r:id="rId10"/>
    <p:sldId id="266" r:id="rId11"/>
    <p:sldId id="267" r:id="rId12"/>
    <p:sldId id="261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F708A5-EF6A-40EC-B1B1-9369406FDB7D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530665A-1C26-48F3-822E-B5429A4BD10B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4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Эссе</a:t>
          </a:r>
          <a:endParaRPr lang="ru-RU" sz="4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FACC9F-BFAE-4150-BC7E-478E9312E3BA}" type="parTrans" cxnId="{6D3E6927-A522-473E-843D-0555E513EF48}">
      <dgm:prSet/>
      <dgm:spPr/>
      <dgm:t>
        <a:bodyPr/>
        <a:lstStyle/>
        <a:p>
          <a:endParaRPr lang="ru-RU"/>
        </a:p>
      </dgm:t>
    </dgm:pt>
    <dgm:pt modelId="{98B122FD-59EE-47D1-BBD0-9CDBBC01108E}" type="sibTrans" cxnId="{6D3E6927-A522-473E-843D-0555E513EF48}">
      <dgm:prSet/>
      <dgm:spPr/>
      <dgm:t>
        <a:bodyPr/>
        <a:lstStyle/>
        <a:p>
          <a:endParaRPr lang="ru-RU"/>
        </a:p>
      </dgm:t>
    </dgm:pt>
    <dgm:pt modelId="{030A9098-4E86-4247-B201-3756A6E4AC9C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Литератур-</a:t>
          </a:r>
          <a:r>
            <a:rPr lang="ru-RU" sz="24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ный</a:t>
          </a:r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очерк</a:t>
          </a:r>
          <a:endParaRPr lang="ru-RU" sz="2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A0EE7B-C9E6-4F03-A858-9F53930A9F47}" type="parTrans" cxnId="{27207E0B-0F94-40C5-B0D8-D1CA6AF5534F}">
      <dgm:prSet/>
      <dgm:spPr/>
      <dgm:t>
        <a:bodyPr/>
        <a:lstStyle/>
        <a:p>
          <a:endParaRPr lang="ru-RU"/>
        </a:p>
      </dgm:t>
    </dgm:pt>
    <dgm:pt modelId="{CF56C9D7-CE6E-41A0-AEC0-1A9C3C20A085}" type="sibTrans" cxnId="{27207E0B-0F94-40C5-B0D8-D1CA6AF5534F}">
      <dgm:prSet/>
      <dgm:spPr/>
      <dgm:t>
        <a:bodyPr/>
        <a:lstStyle/>
        <a:p>
          <a:endParaRPr lang="ru-RU"/>
        </a:p>
      </dgm:t>
    </dgm:pt>
    <dgm:pt modelId="{4B03B639-64D1-494A-9ADA-A7FC1EAAEAD4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Философ-</a:t>
          </a:r>
          <a:r>
            <a:rPr lang="ru-RU" sz="24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ский</a:t>
          </a:r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трактат</a:t>
          </a:r>
          <a:endParaRPr lang="ru-RU" sz="2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BC51E8-2424-4F64-A89D-3182FA521F7E}" type="parTrans" cxnId="{4606E4CD-4423-4687-BBE1-2AE700D4B3C7}">
      <dgm:prSet/>
      <dgm:spPr/>
      <dgm:t>
        <a:bodyPr/>
        <a:lstStyle/>
        <a:p>
          <a:endParaRPr lang="ru-RU"/>
        </a:p>
      </dgm:t>
    </dgm:pt>
    <dgm:pt modelId="{D7F7BC74-ED77-4AC1-93B9-101C365F621B}" type="sibTrans" cxnId="{4606E4CD-4423-4687-BBE1-2AE700D4B3C7}">
      <dgm:prSet/>
      <dgm:spPr/>
      <dgm:t>
        <a:bodyPr/>
        <a:lstStyle/>
        <a:p>
          <a:endParaRPr lang="ru-RU"/>
        </a:p>
      </dgm:t>
    </dgm:pt>
    <dgm:pt modelId="{CEF3846A-2667-47DB-B623-39BA0577CC6E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Научная статья </a:t>
          </a:r>
          <a:endParaRPr lang="ru-RU" sz="2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24957C-D3F5-4709-8C0B-27ECDFB9F469}" type="parTrans" cxnId="{51650897-472D-4BDA-A289-70084893360D}">
      <dgm:prSet/>
      <dgm:spPr/>
      <dgm:t>
        <a:bodyPr/>
        <a:lstStyle/>
        <a:p>
          <a:endParaRPr lang="ru-RU"/>
        </a:p>
      </dgm:t>
    </dgm:pt>
    <dgm:pt modelId="{4D821ED7-BA86-4D1E-9EDF-3C7DC03EBC09}" type="sibTrans" cxnId="{51650897-472D-4BDA-A289-70084893360D}">
      <dgm:prSet/>
      <dgm:spPr/>
      <dgm:t>
        <a:bodyPr/>
        <a:lstStyle/>
        <a:p>
          <a:endParaRPr lang="ru-RU"/>
        </a:p>
      </dgm:t>
    </dgm:pt>
    <dgm:pt modelId="{2785F604-B7AB-4941-BEB4-1A2E4BEA1995}" type="pres">
      <dgm:prSet presAssocID="{A1F708A5-EF6A-40EC-B1B1-9369406FDB7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EA135A-FC67-450A-8C7D-850A7E46062C}" type="pres">
      <dgm:prSet presAssocID="{A1F708A5-EF6A-40EC-B1B1-9369406FDB7D}" presName="radial" presStyleCnt="0">
        <dgm:presLayoutVars>
          <dgm:animLvl val="ctr"/>
        </dgm:presLayoutVars>
      </dgm:prSet>
      <dgm:spPr/>
    </dgm:pt>
    <dgm:pt modelId="{EEAE5769-48E4-479B-8ACF-7ADAFD4450CA}" type="pres">
      <dgm:prSet presAssocID="{0530665A-1C26-48F3-822E-B5429A4BD10B}" presName="centerShape" presStyleLbl="vennNode1" presStyleIdx="0" presStyleCnt="4"/>
      <dgm:spPr/>
      <dgm:t>
        <a:bodyPr/>
        <a:lstStyle/>
        <a:p>
          <a:endParaRPr lang="ru-RU"/>
        </a:p>
      </dgm:t>
    </dgm:pt>
    <dgm:pt modelId="{C05309B6-D2AF-47E2-8152-DA802BF05B28}" type="pres">
      <dgm:prSet presAssocID="{030A9098-4E86-4247-B201-3756A6E4AC9C}" presName="node" presStyleLbl="vennNode1" presStyleIdx="1" presStyleCnt="4" custScaleX="177720" custScaleY="176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8DDCAE-6405-4005-A461-A5FB7B5619B8}" type="pres">
      <dgm:prSet presAssocID="{4B03B639-64D1-494A-9ADA-A7FC1EAAEAD4}" presName="node" presStyleLbl="vennNode1" presStyleIdx="2" presStyleCnt="4" custScaleX="176532" custScaleY="170286" custRadScaleRad="100444" custRadScaleInc="-1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95964-32BD-453E-B273-0CB5EF6D8813}" type="pres">
      <dgm:prSet presAssocID="{CEF3846A-2667-47DB-B623-39BA0577CC6E}" presName="node" presStyleLbl="vennNode1" presStyleIdx="3" presStyleCnt="4" custScaleX="168238" custScaleY="167357" custRadScaleRad="98070" custRadScaleInc="2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207E0B-0F94-40C5-B0D8-D1CA6AF5534F}" srcId="{0530665A-1C26-48F3-822E-B5429A4BD10B}" destId="{030A9098-4E86-4247-B201-3756A6E4AC9C}" srcOrd="0" destOrd="0" parTransId="{3EA0EE7B-C9E6-4F03-A858-9F53930A9F47}" sibTransId="{CF56C9D7-CE6E-41A0-AEC0-1A9C3C20A085}"/>
    <dgm:cxn modelId="{74570EDC-B1E4-47F2-BBA2-EC0519B28E56}" type="presOf" srcId="{CEF3846A-2667-47DB-B623-39BA0577CC6E}" destId="{B4A95964-32BD-453E-B273-0CB5EF6D8813}" srcOrd="0" destOrd="0" presId="urn:microsoft.com/office/officeart/2005/8/layout/radial3"/>
    <dgm:cxn modelId="{4606E4CD-4423-4687-BBE1-2AE700D4B3C7}" srcId="{0530665A-1C26-48F3-822E-B5429A4BD10B}" destId="{4B03B639-64D1-494A-9ADA-A7FC1EAAEAD4}" srcOrd="1" destOrd="0" parTransId="{BBBC51E8-2424-4F64-A89D-3182FA521F7E}" sibTransId="{D7F7BC74-ED77-4AC1-93B9-101C365F621B}"/>
    <dgm:cxn modelId="{A50F72B4-467C-498C-91A2-70B98EB8C71D}" type="presOf" srcId="{0530665A-1C26-48F3-822E-B5429A4BD10B}" destId="{EEAE5769-48E4-479B-8ACF-7ADAFD4450CA}" srcOrd="0" destOrd="0" presId="urn:microsoft.com/office/officeart/2005/8/layout/radial3"/>
    <dgm:cxn modelId="{C50B0BCB-594E-491A-BD99-EA329380DD7A}" type="presOf" srcId="{A1F708A5-EF6A-40EC-B1B1-9369406FDB7D}" destId="{2785F604-B7AB-4941-BEB4-1A2E4BEA1995}" srcOrd="0" destOrd="0" presId="urn:microsoft.com/office/officeart/2005/8/layout/radial3"/>
    <dgm:cxn modelId="{AFCC7ACC-6DE8-4247-969E-3A0FD4720F44}" type="presOf" srcId="{4B03B639-64D1-494A-9ADA-A7FC1EAAEAD4}" destId="{368DDCAE-6405-4005-A461-A5FB7B5619B8}" srcOrd="0" destOrd="0" presId="urn:microsoft.com/office/officeart/2005/8/layout/radial3"/>
    <dgm:cxn modelId="{51650897-472D-4BDA-A289-70084893360D}" srcId="{0530665A-1C26-48F3-822E-B5429A4BD10B}" destId="{CEF3846A-2667-47DB-B623-39BA0577CC6E}" srcOrd="2" destOrd="0" parTransId="{EF24957C-D3F5-4709-8C0B-27ECDFB9F469}" sibTransId="{4D821ED7-BA86-4D1E-9EDF-3C7DC03EBC09}"/>
    <dgm:cxn modelId="{6D3E6927-A522-473E-843D-0555E513EF48}" srcId="{A1F708A5-EF6A-40EC-B1B1-9369406FDB7D}" destId="{0530665A-1C26-48F3-822E-B5429A4BD10B}" srcOrd="0" destOrd="0" parTransId="{3DFACC9F-BFAE-4150-BC7E-478E9312E3BA}" sibTransId="{98B122FD-59EE-47D1-BBD0-9CDBBC01108E}"/>
    <dgm:cxn modelId="{733952DC-3338-4A8E-B057-66831B0BE0B7}" type="presOf" srcId="{030A9098-4E86-4247-B201-3756A6E4AC9C}" destId="{C05309B6-D2AF-47E2-8152-DA802BF05B28}" srcOrd="0" destOrd="0" presId="urn:microsoft.com/office/officeart/2005/8/layout/radial3"/>
    <dgm:cxn modelId="{C3200F7C-8B11-4D14-BA4D-57EBD933F79D}" type="presParOf" srcId="{2785F604-B7AB-4941-BEB4-1A2E4BEA1995}" destId="{03EA135A-FC67-450A-8C7D-850A7E46062C}" srcOrd="0" destOrd="0" presId="urn:microsoft.com/office/officeart/2005/8/layout/radial3"/>
    <dgm:cxn modelId="{BA70D150-6565-4B98-8688-21EB6E13A247}" type="presParOf" srcId="{03EA135A-FC67-450A-8C7D-850A7E46062C}" destId="{EEAE5769-48E4-479B-8ACF-7ADAFD4450CA}" srcOrd="0" destOrd="0" presId="urn:microsoft.com/office/officeart/2005/8/layout/radial3"/>
    <dgm:cxn modelId="{0BB2D48B-4972-4F85-8E62-E6AAE790F5C0}" type="presParOf" srcId="{03EA135A-FC67-450A-8C7D-850A7E46062C}" destId="{C05309B6-D2AF-47E2-8152-DA802BF05B28}" srcOrd="1" destOrd="0" presId="urn:microsoft.com/office/officeart/2005/8/layout/radial3"/>
    <dgm:cxn modelId="{112FD686-8E36-4BEB-9C78-84BCB84C8A63}" type="presParOf" srcId="{03EA135A-FC67-450A-8C7D-850A7E46062C}" destId="{368DDCAE-6405-4005-A461-A5FB7B5619B8}" srcOrd="2" destOrd="0" presId="urn:microsoft.com/office/officeart/2005/8/layout/radial3"/>
    <dgm:cxn modelId="{7809C135-D81D-455C-A31D-279FFBF36DCC}" type="presParOf" srcId="{03EA135A-FC67-450A-8C7D-850A7E46062C}" destId="{B4A95964-32BD-453E-B273-0CB5EF6D8813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AE5769-48E4-479B-8ACF-7ADAFD4450CA}">
      <dsp:nvSpPr>
        <dsp:cNvPr id="0" name=""/>
        <dsp:cNvSpPr/>
      </dsp:nvSpPr>
      <dsp:spPr>
        <a:xfrm>
          <a:off x="4181513" y="1350026"/>
          <a:ext cx="2789440" cy="278944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Эссе</a:t>
          </a:r>
          <a:endParaRPr lang="ru-RU" sz="4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90017" y="1758530"/>
        <a:ext cx="1972432" cy="1972432"/>
      </dsp:txXfrm>
    </dsp:sp>
    <dsp:sp modelId="{C05309B6-D2AF-47E2-8152-DA802BF05B28}">
      <dsp:nvSpPr>
        <dsp:cNvPr id="0" name=""/>
        <dsp:cNvSpPr/>
      </dsp:nvSpPr>
      <dsp:spPr>
        <a:xfrm>
          <a:off x="4336885" y="-298493"/>
          <a:ext cx="2478696" cy="2456897"/>
        </a:xfrm>
        <a:prstGeom prst="ellipse">
          <a:avLst/>
        </a:prstGeom>
        <a:solidFill>
          <a:schemeClr val="accent4">
            <a:alpha val="50000"/>
            <a:hueOff val="6807678"/>
            <a:satOff val="-7995"/>
            <a:lumOff val="3072"/>
            <a:alphaOff val="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Литератур-</a:t>
          </a:r>
          <a:r>
            <a:rPr lang="ru-RU" sz="24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ный</a:t>
          </a: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очерк</a:t>
          </a:r>
          <a:endParaRPr lang="ru-RU" sz="2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99882" y="61311"/>
        <a:ext cx="1752702" cy="1737289"/>
      </dsp:txXfrm>
    </dsp:sp>
    <dsp:sp modelId="{368DDCAE-6405-4005-A461-A5FB7B5619B8}">
      <dsp:nvSpPr>
        <dsp:cNvPr id="0" name=""/>
        <dsp:cNvSpPr/>
      </dsp:nvSpPr>
      <dsp:spPr>
        <a:xfrm>
          <a:off x="5952446" y="2417148"/>
          <a:ext cx="2462127" cy="2375013"/>
        </a:xfrm>
        <a:prstGeom prst="ellipse">
          <a:avLst/>
        </a:prstGeom>
        <a:solidFill>
          <a:schemeClr val="accent4">
            <a:alpha val="50000"/>
            <a:hueOff val="13615356"/>
            <a:satOff val="-15991"/>
            <a:lumOff val="6144"/>
            <a:alphaOff val="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Философ-</a:t>
          </a:r>
          <a:r>
            <a:rPr lang="ru-RU" sz="24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ский</a:t>
          </a: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трактат</a:t>
          </a:r>
          <a:endParaRPr lang="ru-RU" sz="2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13016" y="2764961"/>
        <a:ext cx="1740987" cy="1679387"/>
      </dsp:txXfrm>
    </dsp:sp>
    <dsp:sp modelId="{B4A95964-32BD-453E-B273-0CB5EF6D8813}">
      <dsp:nvSpPr>
        <dsp:cNvPr id="0" name=""/>
        <dsp:cNvSpPr/>
      </dsp:nvSpPr>
      <dsp:spPr>
        <a:xfrm>
          <a:off x="2819482" y="2390077"/>
          <a:ext cx="2346449" cy="2334162"/>
        </a:xfrm>
        <a:prstGeom prst="ellipse">
          <a:avLst/>
        </a:prstGeom>
        <a:solidFill>
          <a:schemeClr val="accent4">
            <a:alpha val="50000"/>
            <a:hueOff val="20423033"/>
            <a:satOff val="-23986"/>
            <a:lumOff val="9216"/>
            <a:alphaOff val="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Научная статья </a:t>
          </a:r>
          <a:endParaRPr lang="ru-RU" sz="2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3112" y="2731907"/>
        <a:ext cx="1659189" cy="1650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88BC-7928-4401-95C7-0594F6C651FC}" type="datetimeFigureOut">
              <a:rPr lang="ru-RU" smtClean="0"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42C4E42-EFE0-4273-AD79-694C314BE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98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88BC-7928-4401-95C7-0594F6C651FC}" type="datetimeFigureOut">
              <a:rPr lang="ru-RU" smtClean="0"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4E42-EFE0-4273-AD79-694C314BE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107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88BC-7928-4401-95C7-0594F6C651FC}" type="datetimeFigureOut">
              <a:rPr lang="ru-RU" smtClean="0"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4E42-EFE0-4273-AD79-694C314BE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607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88BC-7928-4401-95C7-0594F6C651FC}" type="datetimeFigureOut">
              <a:rPr lang="ru-RU" smtClean="0"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4E42-EFE0-4273-AD79-694C314BE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057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89688BC-7928-4401-95C7-0594F6C651FC}" type="datetimeFigureOut">
              <a:rPr lang="ru-RU" smtClean="0"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42C4E42-EFE0-4273-AD79-694C314BE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4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88BC-7928-4401-95C7-0594F6C651FC}" type="datetimeFigureOut">
              <a:rPr lang="ru-RU" smtClean="0"/>
              <a:t>15.12.2017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4E42-EFE0-4273-AD79-694C314BE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10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88BC-7928-4401-95C7-0594F6C651FC}" type="datetimeFigureOut">
              <a:rPr lang="ru-RU" smtClean="0"/>
              <a:t>15.12.2017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4E42-EFE0-4273-AD79-694C314BE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399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88BC-7928-4401-95C7-0594F6C651FC}" type="datetimeFigureOut">
              <a:rPr lang="ru-RU" smtClean="0"/>
              <a:t>15.12.2017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4E42-EFE0-4273-AD79-694C314BE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71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88BC-7928-4401-95C7-0594F6C651FC}" type="datetimeFigureOut">
              <a:rPr lang="ru-RU" smtClean="0"/>
              <a:t>15.12.2017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4E42-EFE0-4273-AD79-694C314BE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43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88BC-7928-4401-95C7-0594F6C651FC}" type="datetimeFigureOut">
              <a:rPr lang="ru-RU" smtClean="0"/>
              <a:t>15.12.2017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4E42-EFE0-4273-AD79-694C314BE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84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88BC-7928-4401-95C7-0594F6C651FC}" type="datetimeFigureOut">
              <a:rPr lang="ru-RU" smtClean="0"/>
              <a:t>15.12.2017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4E42-EFE0-4273-AD79-694C314BE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902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89688BC-7928-4401-95C7-0594F6C651FC}" type="datetimeFigureOut">
              <a:rPr lang="ru-RU" smtClean="0"/>
              <a:t>15.12.2017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42C4E42-EFE0-4273-AD79-694C314BE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5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4222" y="1124473"/>
            <a:ext cx="9966960" cy="3035808"/>
          </a:xfrm>
        </p:spPr>
        <p:txBody>
          <a:bodyPr/>
          <a:lstStyle/>
          <a:p>
            <a:pPr algn="ctr"/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>Конкурсное задание «Эссе»</a:t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 – учитель»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3681" y="106876"/>
            <a:ext cx="7891272" cy="1017597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профессионального мастерства в муниципальной системе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бразования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" y="4336803"/>
            <a:ext cx="3597729" cy="239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6801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110" y="237506"/>
            <a:ext cx="9281160" cy="83127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Критерии оценки эссе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68135" y="5162559"/>
            <a:ext cx="11685320" cy="1695441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/>
              <a:t>Решение поставленной проблемы – </a:t>
            </a:r>
            <a:r>
              <a:rPr lang="ru-RU" sz="2800" b="1" i="1" dirty="0" smtClean="0"/>
              <a:t>проект, методика </a:t>
            </a:r>
            <a:r>
              <a:rPr lang="ru-RU" sz="2800" dirty="0" smtClean="0"/>
              <a:t>и т.д.  (системная деятельность) 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Рефлексия</a:t>
            </a:r>
            <a:r>
              <a:rPr lang="ru-RU" sz="2800" dirty="0" smtClean="0"/>
              <a:t> – в форме ответа на вопрос (рассуждения) </a:t>
            </a:r>
            <a:r>
              <a:rPr lang="ru-RU" sz="3300" b="1" i="1" dirty="0" smtClean="0">
                <a:solidFill>
                  <a:srgbClr val="C00000"/>
                </a:solidFill>
              </a:rPr>
              <a:t>насколько решение  адекватно, целесообразно, эффективно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18668812"/>
              </p:ext>
            </p:extLst>
          </p:nvPr>
        </p:nvGraphicFramePr>
        <p:xfrm>
          <a:off x="2101932" y="1242853"/>
          <a:ext cx="9714015" cy="3505200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3155539">
                  <a:extLst>
                    <a:ext uri="{9D8B030D-6E8A-4147-A177-3AD203B41FA5}">
                      <a16:colId xmlns:a16="http://schemas.microsoft.com/office/drawing/2014/main" val="2946500696"/>
                    </a:ext>
                  </a:extLst>
                </a:gridCol>
                <a:gridCol w="4948918">
                  <a:extLst>
                    <a:ext uri="{9D8B030D-6E8A-4147-A177-3AD203B41FA5}">
                      <a16:colId xmlns:a16="http://schemas.microsoft.com/office/drawing/2014/main" val="1121933146"/>
                    </a:ext>
                  </a:extLst>
                </a:gridCol>
                <a:gridCol w="1609558">
                  <a:extLst>
                    <a:ext uri="{9D8B030D-6E8A-4147-A177-3AD203B41FA5}">
                      <a16:colId xmlns:a16="http://schemas.microsoft.com/office/drawing/2014/main" val="18000181"/>
                    </a:ext>
                  </a:extLst>
                </a:gridCol>
              </a:tblGrid>
              <a:tr h="4913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Критерий</a:t>
                      </a:r>
                      <a:r>
                        <a:rPr lang="ru-RU" sz="2400" b="1" i="1" baseline="0" dirty="0" smtClean="0">
                          <a:effectLst/>
                        </a:rPr>
                        <a:t> </a:t>
                      </a:r>
                      <a:r>
                        <a:rPr lang="ru-RU" sz="3200" b="1" i="1" u="none" baseline="0" dirty="0" smtClean="0">
                          <a:solidFill>
                            <a:srgbClr val="C00000"/>
                          </a:solidFill>
                          <a:effectLst/>
                        </a:rPr>
                        <a:t>6</a:t>
                      </a:r>
                      <a:endParaRPr lang="ru-RU" sz="3200" b="1" i="1" u="non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Показатели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Баллы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extLst>
                  <a:ext uri="{0D108BD9-81ED-4DB2-BD59-A6C34878D82A}">
                    <a16:rowId xmlns:a16="http://schemas.microsoft.com/office/drawing/2014/main" val="2193922116"/>
                  </a:ext>
                </a:extLst>
              </a:tr>
              <a:tr h="155050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рефлексивность</a:t>
                      </a: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понимание смысла собственной педагогической деятельности (навыки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самоанализа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педагогической деятельности)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152" marR="70152" marT="0" marB="0"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от </a:t>
                      </a:r>
                      <a:r>
                        <a:rPr lang="ru-RU" sz="2400" b="1" i="1" dirty="0" smtClean="0">
                          <a:effectLst/>
                        </a:rPr>
                        <a:t>0</a:t>
                      </a:r>
                      <a:r>
                        <a:rPr lang="ru-RU" sz="2400" dirty="0" smtClean="0">
                          <a:effectLst/>
                        </a:rPr>
                        <a:t> до </a:t>
                      </a:r>
                      <a:r>
                        <a:rPr lang="ru-RU" sz="2400" b="1" i="1" dirty="0" smtClean="0">
                          <a:effectLst/>
                        </a:rPr>
                        <a:t>2</a:t>
                      </a:r>
                      <a:endParaRPr lang="ru-RU" sz="2400" b="1" i="1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extLst>
                  <a:ext uri="{0D108BD9-81ED-4DB2-BD59-A6C34878D82A}">
                    <a16:rowId xmlns:a16="http://schemas.microsoft.com/office/drawing/2014/main" val="553642237"/>
                  </a:ext>
                </a:extLst>
              </a:tr>
              <a:tr h="11566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собственных принципов и подходов к образованию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152" marR="7015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47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20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110" y="237506"/>
            <a:ext cx="9281160" cy="83127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Критерии оценки эссе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68135" y="5162559"/>
            <a:ext cx="11162805" cy="1695441"/>
          </a:xfrm>
        </p:spPr>
        <p:txBody>
          <a:bodyPr>
            <a:norm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9775140"/>
              </p:ext>
            </p:extLst>
          </p:nvPr>
        </p:nvGraphicFramePr>
        <p:xfrm>
          <a:off x="1971304" y="1242853"/>
          <a:ext cx="9844643" cy="2893314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3681351">
                  <a:extLst>
                    <a:ext uri="{9D8B030D-6E8A-4147-A177-3AD203B41FA5}">
                      <a16:colId xmlns:a16="http://schemas.microsoft.com/office/drawing/2014/main" val="2946500696"/>
                    </a:ext>
                  </a:extLst>
                </a:gridCol>
                <a:gridCol w="4532090">
                  <a:extLst>
                    <a:ext uri="{9D8B030D-6E8A-4147-A177-3AD203B41FA5}">
                      <a16:colId xmlns:a16="http://schemas.microsoft.com/office/drawing/2014/main" val="1121933146"/>
                    </a:ext>
                  </a:extLst>
                </a:gridCol>
                <a:gridCol w="1631202">
                  <a:extLst>
                    <a:ext uri="{9D8B030D-6E8A-4147-A177-3AD203B41FA5}">
                      <a16:colId xmlns:a16="http://schemas.microsoft.com/office/drawing/2014/main" val="18000181"/>
                    </a:ext>
                  </a:extLst>
                </a:gridCol>
              </a:tblGrid>
              <a:tr h="491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Критерий</a:t>
                      </a:r>
                      <a:r>
                        <a:rPr lang="ru-RU" sz="2400" b="1" i="1" baseline="0" dirty="0" smtClean="0">
                          <a:effectLst/>
                        </a:rPr>
                        <a:t> </a:t>
                      </a:r>
                      <a:r>
                        <a:rPr lang="ru-RU" sz="3200" b="1" i="1" u="none" baseline="0" dirty="0" smtClean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ru-RU" sz="3200" b="1" i="1" u="non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Показатели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Баллы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extLst>
                  <a:ext uri="{0D108BD9-81ED-4DB2-BD59-A6C34878D82A}">
                    <a16:rowId xmlns:a16="http://schemas.microsoft.com/office/drawing/2014/main" val="2193922116"/>
                  </a:ext>
                </a:extLst>
              </a:tr>
              <a:tr h="975583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аргументированность позиции</a:t>
                      </a: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чёткость аргументов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отделение фактов от мнений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от </a:t>
                      </a:r>
                      <a:r>
                        <a:rPr lang="ru-RU" sz="2400" b="1" i="1" dirty="0" smtClean="0">
                          <a:effectLst/>
                        </a:rPr>
                        <a:t>0</a:t>
                      </a:r>
                      <a:r>
                        <a:rPr lang="ru-RU" sz="2400" dirty="0" smtClean="0">
                          <a:effectLst/>
                        </a:rPr>
                        <a:t> до </a:t>
                      </a:r>
                      <a:r>
                        <a:rPr lang="ru-RU" sz="2400" b="1" i="1" dirty="0" smtClean="0">
                          <a:effectLst/>
                        </a:rPr>
                        <a:t>3</a:t>
                      </a:r>
                      <a:endParaRPr lang="ru-RU" sz="2400" b="1" i="1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extLst>
                  <a:ext uri="{0D108BD9-81ED-4DB2-BD59-A6C34878D82A}">
                    <a16:rowId xmlns:a16="http://schemas.microsoft.com/office/drawing/2014/main" val="553642237"/>
                  </a:ext>
                </a:extLst>
              </a:tr>
              <a:tr h="5818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использование иллюстрирующих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примеров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фактов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47373"/>
                  </a:ext>
                </a:extLst>
              </a:tr>
              <a:tr h="578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наличие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выводов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 обобщения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951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146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850" y="593768"/>
            <a:ext cx="10058400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Аргументированность позиции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endParaRPr lang="ru-RU" sz="4000" b="1" cap="none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013" y="1389413"/>
            <a:ext cx="10653235" cy="5082639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arenR"/>
            </a:pPr>
            <a:r>
              <a:rPr lang="ru-RU" sz="2400" b="1" dirty="0" smtClean="0"/>
              <a:t>Личный </a:t>
            </a:r>
            <a:r>
              <a:rPr lang="ru-RU" sz="2400" b="1" dirty="0"/>
              <a:t>педагогический или жизненный </a:t>
            </a:r>
            <a:r>
              <a:rPr lang="ru-RU" sz="2400" b="1" dirty="0" smtClean="0"/>
              <a:t>опыт – </a:t>
            </a:r>
            <a:r>
              <a:rPr lang="ru-RU" sz="2400" b="1" i="1" dirty="0" smtClean="0">
                <a:solidFill>
                  <a:srgbClr val="C00000"/>
                </a:solidFill>
              </a:rPr>
              <a:t>мини-сюжет</a:t>
            </a:r>
          </a:p>
          <a:p>
            <a:pPr marL="457200" indent="-457200">
              <a:buAutoNum type="arabicParenR"/>
            </a:pPr>
            <a:r>
              <a:rPr lang="ru-RU" sz="2400" b="1" dirty="0"/>
              <a:t>Повседневная социальная </a:t>
            </a:r>
            <a:r>
              <a:rPr lang="ru-RU" sz="2400" b="1" dirty="0" smtClean="0"/>
              <a:t>практика</a:t>
            </a:r>
          </a:p>
          <a:p>
            <a:pPr marL="457200" indent="-457200">
              <a:buAutoNum type="arabicParenR"/>
            </a:pPr>
            <a:r>
              <a:rPr lang="ru-RU" sz="2400" b="1" dirty="0"/>
              <a:t>Научные факты из области социологии, педагогики, психологии, </a:t>
            </a:r>
            <a:r>
              <a:rPr lang="ru-RU" sz="2400" b="1" dirty="0" smtClean="0"/>
              <a:t>биологии</a:t>
            </a:r>
          </a:p>
          <a:p>
            <a:pPr marL="457200" indent="-457200">
              <a:buAutoNum type="arabicParenR"/>
            </a:pPr>
            <a:r>
              <a:rPr lang="ru-RU" sz="2400" b="1" dirty="0"/>
              <a:t>Сюжеты из литературы и других видов </a:t>
            </a:r>
            <a:r>
              <a:rPr lang="ru-RU" sz="2400" b="1" dirty="0" smtClean="0"/>
              <a:t>искусства</a:t>
            </a:r>
          </a:p>
          <a:p>
            <a:pPr marL="457200" indent="-457200">
              <a:buAutoNum type="arabicParenR"/>
            </a:pPr>
            <a:r>
              <a:rPr lang="ru-RU" sz="2400" b="1" dirty="0"/>
              <a:t>Высказывания великих педагогов и </a:t>
            </a:r>
            <a:r>
              <a:rPr lang="ru-RU" sz="2400" b="1" dirty="0" smtClean="0"/>
              <a:t>мыслителей</a:t>
            </a:r>
          </a:p>
          <a:p>
            <a:pPr marL="457200" indent="-457200">
              <a:buAutoNum type="arabicParenR"/>
            </a:pPr>
            <a:endParaRPr lang="ru-RU" sz="2400" b="1" dirty="0"/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C00000"/>
                </a:solidFill>
              </a:rPr>
              <a:t>Советы:</a:t>
            </a:r>
          </a:p>
          <a:p>
            <a:pPr marL="0" indent="0">
              <a:buNone/>
            </a:pPr>
            <a:r>
              <a:rPr lang="ru-RU" sz="2800" i="1" dirty="0" smtClean="0"/>
              <a:t>- Факт </a:t>
            </a:r>
            <a:r>
              <a:rPr lang="ru-RU" sz="2800" i="1" dirty="0"/>
              <a:t>не обязательно должен следовать за </a:t>
            </a:r>
            <a:r>
              <a:rPr lang="ru-RU" sz="2800" i="1" dirty="0" smtClean="0"/>
              <a:t>тезисом, он </a:t>
            </a:r>
            <a:r>
              <a:rPr lang="ru-RU" sz="2800" i="1" dirty="0"/>
              <a:t>может служить отправной точкой для </a:t>
            </a:r>
            <a:r>
              <a:rPr lang="ru-RU" sz="2800" i="1" dirty="0" smtClean="0"/>
              <a:t>размышления</a:t>
            </a:r>
          </a:p>
          <a:p>
            <a:pPr marL="0" indent="0">
              <a:buNone/>
            </a:pPr>
            <a:r>
              <a:rPr lang="ru-RU" sz="2800" i="1" dirty="0" smtClean="0"/>
              <a:t>- Выводы могут быть промежуточными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1515728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110" y="237506"/>
            <a:ext cx="9281160" cy="83127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Критерии оценки эссе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6878" y="4999512"/>
            <a:ext cx="11946577" cy="1858488"/>
          </a:xfrm>
        </p:spPr>
        <p:txBody>
          <a:bodyPr>
            <a:normAutofit fontScale="92500" lnSpcReduction="10000"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Ценность</a:t>
            </a:r>
            <a:r>
              <a:rPr lang="ru-RU" dirty="0" smtClean="0"/>
              <a:t> – </a:t>
            </a:r>
            <a:r>
              <a:rPr lang="ru-RU" sz="2200" dirty="0" smtClean="0"/>
              <a:t>это личностная,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социально-культурная</a:t>
            </a:r>
            <a:r>
              <a:rPr lang="ru-RU" dirty="0" smtClean="0"/>
              <a:t>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значимость</a:t>
            </a:r>
            <a:r>
              <a:rPr lang="ru-RU" dirty="0"/>
              <a:t> </a:t>
            </a:r>
            <a:r>
              <a:rPr lang="ru-RU" sz="2200" dirty="0"/>
              <a:t>определённых </a:t>
            </a:r>
            <a:r>
              <a:rPr lang="ru-RU" sz="2200" dirty="0" smtClean="0"/>
              <a:t>объектов, явлений, качеств.</a:t>
            </a:r>
          </a:p>
          <a:p>
            <a:r>
              <a:rPr lang="ru-RU" sz="2400" b="1" i="1" dirty="0" smtClean="0"/>
              <a:t>Какую личность Вы формируете средствами своей педагогической системы?</a:t>
            </a:r>
          </a:p>
          <a:p>
            <a:r>
              <a:rPr lang="ru-RU" dirty="0" smtClean="0"/>
              <a:t>- </a:t>
            </a:r>
            <a:r>
              <a:rPr lang="ru-RU" sz="2600" i="1" dirty="0" smtClean="0"/>
              <a:t>патриотически настроенную,  толерантную</a:t>
            </a:r>
            <a:r>
              <a:rPr lang="ru-RU" sz="2600" i="1" dirty="0"/>
              <a:t>, конкурентоспособную, </a:t>
            </a:r>
            <a:r>
              <a:rPr lang="ru-RU" sz="2600" i="1" dirty="0" smtClean="0"/>
              <a:t>активную, творческую, неординарно мыслящую, развивающуюся…</a:t>
            </a:r>
            <a:endParaRPr lang="ru-RU" sz="2600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3748644"/>
              </p:ext>
            </p:extLst>
          </p:nvPr>
        </p:nvGraphicFramePr>
        <p:xfrm>
          <a:off x="1923802" y="945971"/>
          <a:ext cx="9607137" cy="3925824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3158837">
                  <a:extLst>
                    <a:ext uri="{9D8B030D-6E8A-4147-A177-3AD203B41FA5}">
                      <a16:colId xmlns:a16="http://schemas.microsoft.com/office/drawing/2014/main" val="2946500696"/>
                    </a:ext>
                  </a:extLst>
                </a:gridCol>
                <a:gridCol w="4940134">
                  <a:extLst>
                    <a:ext uri="{9D8B030D-6E8A-4147-A177-3AD203B41FA5}">
                      <a16:colId xmlns:a16="http://schemas.microsoft.com/office/drawing/2014/main" val="1121933146"/>
                    </a:ext>
                  </a:extLst>
                </a:gridCol>
                <a:gridCol w="1508166">
                  <a:extLst>
                    <a:ext uri="{9D8B030D-6E8A-4147-A177-3AD203B41FA5}">
                      <a16:colId xmlns:a16="http://schemas.microsoft.com/office/drawing/2014/main" val="18000181"/>
                    </a:ext>
                  </a:extLst>
                </a:gridCol>
              </a:tblGrid>
              <a:tr h="500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Критерий</a:t>
                      </a:r>
                      <a:r>
                        <a:rPr lang="ru-RU" sz="2400" b="1" i="1" baseline="0" dirty="0" smtClean="0">
                          <a:effectLst/>
                        </a:rPr>
                        <a:t> </a:t>
                      </a:r>
                      <a:r>
                        <a:rPr lang="ru-RU" sz="3200" b="1" i="1" u="none" baseline="0" dirty="0" smtClean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ru-RU" sz="3200" b="1" i="1" u="non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Показатели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Баллы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extLst>
                  <a:ext uri="{0D108BD9-81ED-4DB2-BD59-A6C34878D82A}">
                    <a16:rowId xmlns:a16="http://schemas.microsoft.com/office/drawing/2014/main" val="2193922116"/>
                  </a:ext>
                </a:extLst>
              </a:tr>
              <a:tr h="1579397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наличие ценностных ориентиров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понимание ценностных ориентиров </a:t>
                      </a:r>
                      <a:r>
                        <a:rPr lang="ru-RU" sz="24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современной системы образования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 наличие мировоззренческой позиции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от </a:t>
                      </a:r>
                      <a:r>
                        <a:rPr lang="ru-RU" sz="2400" b="1" i="1" dirty="0" smtClean="0">
                          <a:effectLst/>
                        </a:rPr>
                        <a:t>0</a:t>
                      </a:r>
                      <a:r>
                        <a:rPr lang="ru-RU" sz="2400" dirty="0" smtClean="0">
                          <a:effectLst/>
                        </a:rPr>
                        <a:t> до </a:t>
                      </a:r>
                      <a:r>
                        <a:rPr lang="ru-RU" sz="2400" b="1" i="1" dirty="0" smtClean="0">
                          <a:effectLst/>
                        </a:rPr>
                        <a:t>3</a:t>
                      </a:r>
                      <a:endParaRPr lang="ru-RU" sz="2400" b="1" i="1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extLst>
                  <a:ext uri="{0D108BD9-81ED-4DB2-BD59-A6C34878D82A}">
                    <a16:rowId xmlns:a16="http://schemas.microsoft.com/office/drawing/2014/main" val="553642237"/>
                  </a:ext>
                </a:extLst>
              </a:tr>
              <a:tr h="403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постановка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воспитательных целей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47373"/>
                  </a:ext>
                </a:extLst>
              </a:tr>
              <a:tr h="11782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обращение внимания на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формирование гражданской позиции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обучающихся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951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145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110" y="237506"/>
            <a:ext cx="9281160" cy="83127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Критерии оценки эссе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6878" y="4999512"/>
            <a:ext cx="11946577" cy="1858488"/>
          </a:xfrm>
        </p:spPr>
        <p:txBody>
          <a:bodyPr>
            <a:normAutofit lnSpcReduction="10000"/>
          </a:bodyPr>
          <a:lstStyle/>
          <a:p>
            <a:r>
              <a:rPr lang="ru-RU" sz="2600" b="1" i="1" dirty="0" smtClean="0">
                <a:solidFill>
                  <a:srgbClr val="C00000"/>
                </a:solidFill>
              </a:rPr>
              <a:t>Совет: </a:t>
            </a:r>
          </a:p>
          <a:p>
            <a:r>
              <a:rPr lang="ru-RU" sz="2800" dirty="0" smtClean="0"/>
              <a:t>Добавьте </a:t>
            </a:r>
            <a:r>
              <a:rPr lang="ru-RU" sz="2800" dirty="0"/>
              <a:t>мысленно к названию </a:t>
            </a:r>
            <a:r>
              <a:rPr lang="ru-RU" sz="2800" dirty="0" smtClean="0"/>
              <a:t>темы еще </a:t>
            </a:r>
            <a:r>
              <a:rPr lang="ru-RU" sz="2800" dirty="0"/>
              <a:t>одно слово «Я − учитель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</a:t>
            </a:r>
            <a:r>
              <a:rPr lang="ru-RU" sz="2800" dirty="0"/>
              <a:t>». </a:t>
            </a:r>
            <a:endParaRPr lang="ru-RU" sz="2800" dirty="0" smtClean="0"/>
          </a:p>
          <a:p>
            <a:r>
              <a:rPr lang="ru-RU" sz="2800" b="1" i="1" dirty="0" smtClean="0"/>
              <a:t>Проблемы – «вызовы» сегодняшнего дня</a:t>
            </a:r>
            <a:endParaRPr lang="ru-RU" sz="2800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18878228"/>
              </p:ext>
            </p:extLst>
          </p:nvPr>
        </p:nvGraphicFramePr>
        <p:xfrm>
          <a:off x="2090057" y="945969"/>
          <a:ext cx="9440882" cy="3768534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3104172">
                  <a:extLst>
                    <a:ext uri="{9D8B030D-6E8A-4147-A177-3AD203B41FA5}">
                      <a16:colId xmlns:a16="http://schemas.microsoft.com/office/drawing/2014/main" val="2946500696"/>
                    </a:ext>
                  </a:extLst>
                </a:gridCol>
                <a:gridCol w="4854643">
                  <a:extLst>
                    <a:ext uri="{9D8B030D-6E8A-4147-A177-3AD203B41FA5}">
                      <a16:colId xmlns:a16="http://schemas.microsoft.com/office/drawing/2014/main" val="1121933146"/>
                    </a:ext>
                  </a:extLst>
                </a:gridCol>
                <a:gridCol w="1482067">
                  <a:extLst>
                    <a:ext uri="{9D8B030D-6E8A-4147-A177-3AD203B41FA5}">
                      <a16:colId xmlns:a16="http://schemas.microsoft.com/office/drawing/2014/main" val="18000181"/>
                    </a:ext>
                  </a:extLst>
                </a:gridCol>
              </a:tblGrid>
              <a:tr h="617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Критерий</a:t>
                      </a:r>
                      <a:r>
                        <a:rPr lang="ru-RU" sz="2400" b="1" i="1" baseline="0" dirty="0" smtClean="0">
                          <a:effectLst/>
                        </a:rPr>
                        <a:t> </a:t>
                      </a:r>
                      <a:r>
                        <a:rPr lang="ru-RU" sz="3200" b="1" i="1" u="none" baseline="0" dirty="0" smtClean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3200" b="1" i="1" u="non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Показатели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Баллы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extLst>
                  <a:ext uri="{0D108BD9-81ED-4DB2-BD59-A6C34878D82A}">
                    <a16:rowId xmlns:a16="http://schemas.microsoft.com/office/drawing/2014/main" val="2193922116"/>
                  </a:ext>
                </a:extLst>
              </a:tr>
              <a:tr h="896252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Обоснование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актуальности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широта и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масштабность взгляда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 профессию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от </a:t>
                      </a:r>
                      <a:r>
                        <a:rPr lang="ru-RU" sz="2400" b="1" i="1" dirty="0" smtClean="0">
                          <a:effectLst/>
                        </a:rPr>
                        <a:t>0</a:t>
                      </a:r>
                      <a:r>
                        <a:rPr lang="ru-RU" sz="2400" dirty="0" smtClean="0">
                          <a:effectLst/>
                        </a:rPr>
                        <a:t> до </a:t>
                      </a:r>
                      <a:r>
                        <a:rPr lang="ru-RU" sz="2400" b="1" i="1" dirty="0" smtClean="0">
                          <a:effectLst/>
                        </a:rPr>
                        <a:t>3</a:t>
                      </a:r>
                      <a:endParaRPr lang="ru-RU" sz="2400" b="1" i="1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extLst>
                  <a:ext uri="{0D108BD9-81ED-4DB2-BD59-A6C34878D82A}">
                    <a16:rowId xmlns:a16="http://schemas.microsoft.com/office/drawing/2014/main" val="553642237"/>
                  </a:ext>
                </a:extLst>
              </a:tr>
              <a:tr h="896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умение видеть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тенденции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развития образования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47373"/>
                  </a:ext>
                </a:extLst>
              </a:tr>
              <a:tr h="13590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связь с практикой, обращение внимания на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вызовы времени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запросы социума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951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978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56137" y="2348662"/>
            <a:ext cx="3335058" cy="16619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Решение</a:t>
            </a:r>
            <a:r>
              <a:rPr lang="ru-RU" dirty="0" smtClean="0"/>
              <a:t> – система </a:t>
            </a:r>
            <a:r>
              <a:rPr lang="ru-RU" dirty="0" err="1" smtClean="0"/>
              <a:t>пед</a:t>
            </a:r>
            <a:r>
              <a:rPr lang="ru-RU" dirty="0" smtClean="0"/>
              <a:t>. деятельности</a:t>
            </a:r>
          </a:p>
          <a:p>
            <a:pPr algn="ctr"/>
            <a:r>
              <a:rPr lang="ru-RU" dirty="0" smtClean="0"/>
              <a:t> (подход, технология)</a:t>
            </a:r>
          </a:p>
          <a:p>
            <a:pPr algn="ctr"/>
            <a:r>
              <a:rPr lang="ru-RU" dirty="0" smtClean="0"/>
              <a:t>(какими </a:t>
            </a:r>
            <a:r>
              <a:rPr lang="ru-RU" sz="2400" b="1" i="1" dirty="0" smtClean="0">
                <a:solidFill>
                  <a:srgbClr val="C00000"/>
                </a:solidFill>
              </a:rPr>
              <a:t>средствами</a:t>
            </a:r>
            <a:r>
              <a:rPr lang="ru-RU" i="1" dirty="0" smtClean="0"/>
              <a:t> </a:t>
            </a:r>
            <a:r>
              <a:rPr lang="ru-RU" dirty="0" smtClean="0"/>
              <a:t>решаю проблему?)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256137" y="1067876"/>
            <a:ext cx="3335058" cy="1015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Проблема</a:t>
            </a:r>
            <a:r>
              <a:rPr lang="ru-RU" dirty="0" smtClean="0"/>
              <a:t> – вызов «сегодняшнего» дня </a:t>
            </a:r>
          </a:p>
          <a:p>
            <a:pPr algn="ctr"/>
            <a:r>
              <a:rPr lang="ru-RU" dirty="0" smtClean="0"/>
              <a:t>(</a:t>
            </a:r>
            <a:r>
              <a:rPr lang="ru-RU" b="1" dirty="0" smtClean="0"/>
              <a:t>противоречие – антитеза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 rot="20235029">
            <a:off x="7265945" y="4239423"/>
            <a:ext cx="1407206" cy="27358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819115" y="2468372"/>
            <a:ext cx="2031801" cy="12926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формирование какой личности </a:t>
            </a:r>
          </a:p>
          <a:p>
            <a:pPr algn="ctr"/>
            <a:r>
              <a:rPr lang="ru-RU" dirty="0" smtClean="0"/>
              <a:t>(</a:t>
            </a:r>
            <a:r>
              <a:rPr lang="ru-RU" sz="2400" b="1" dirty="0" smtClean="0"/>
              <a:t>ценности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1" name="Объект 20"/>
          <p:cNvSpPr txBox="1">
            <a:spLocks noGrp="1"/>
          </p:cNvSpPr>
          <p:nvPr>
            <p:ph idx="1"/>
          </p:nvPr>
        </p:nvSpPr>
        <p:spPr>
          <a:xfrm>
            <a:off x="4331340" y="4388008"/>
            <a:ext cx="2854106" cy="7017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Аргументация</a:t>
            </a:r>
            <a:r>
              <a:rPr lang="ru-RU" sz="2400" dirty="0" smtClean="0"/>
              <a:t> </a:t>
            </a:r>
            <a:r>
              <a:rPr lang="ru-RU" dirty="0" smtClean="0"/>
              <a:t>выбора решения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7838268" y="2348662"/>
            <a:ext cx="2556736" cy="15388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Какие </a:t>
            </a:r>
            <a:r>
              <a:rPr lang="ru-RU" sz="2000" b="1" dirty="0" smtClean="0"/>
              <a:t>трудности</a:t>
            </a:r>
            <a:r>
              <a:rPr lang="ru-RU" dirty="0" smtClean="0"/>
              <a:t> в решении проблемы?</a:t>
            </a:r>
          </a:p>
          <a:p>
            <a:pPr algn="ctr"/>
            <a:r>
              <a:rPr lang="ru-RU" dirty="0" smtClean="0"/>
              <a:t>(</a:t>
            </a:r>
            <a:r>
              <a:rPr lang="ru-RU" sz="2000" b="1" i="1" dirty="0" smtClean="0">
                <a:solidFill>
                  <a:srgbClr val="C00000"/>
                </a:solidFill>
              </a:rPr>
              <a:t>средства</a:t>
            </a:r>
            <a:r>
              <a:rPr lang="ru-RU" dirty="0" smtClean="0"/>
              <a:t> преодоления трудностей)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7267786" y="2898887"/>
            <a:ext cx="866812" cy="37687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 rot="20134111">
            <a:off x="7352353" y="4461931"/>
            <a:ext cx="175839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рефлексия</a:t>
            </a:r>
          </a:p>
        </p:txBody>
      </p:sp>
      <p:sp>
        <p:nvSpPr>
          <p:cNvPr id="28" name="Овал 27"/>
          <p:cNvSpPr/>
          <p:nvPr/>
        </p:nvSpPr>
        <p:spPr>
          <a:xfrm>
            <a:off x="1211283" y="391886"/>
            <a:ext cx="9856520" cy="62464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3634970" y="2880241"/>
            <a:ext cx="961902" cy="37659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 rot="2606689">
            <a:off x="9324246" y="1268082"/>
            <a:ext cx="24866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композиция</a:t>
            </a:r>
          </a:p>
        </p:txBody>
      </p:sp>
      <p:sp>
        <p:nvSpPr>
          <p:cNvPr id="32" name="TextBox 31"/>
          <p:cNvSpPr txBox="1"/>
          <p:nvPr/>
        </p:nvSpPr>
        <p:spPr>
          <a:xfrm rot="19204591">
            <a:off x="9282617" y="5257554"/>
            <a:ext cx="24866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композиция</a:t>
            </a:r>
          </a:p>
        </p:txBody>
      </p:sp>
      <p:sp>
        <p:nvSpPr>
          <p:cNvPr id="33" name="TextBox 32"/>
          <p:cNvSpPr txBox="1"/>
          <p:nvPr/>
        </p:nvSpPr>
        <p:spPr>
          <a:xfrm rot="19239406">
            <a:off x="516264" y="1268082"/>
            <a:ext cx="24866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композиция</a:t>
            </a:r>
          </a:p>
        </p:txBody>
      </p:sp>
      <p:sp>
        <p:nvSpPr>
          <p:cNvPr id="34" name="TextBox 33"/>
          <p:cNvSpPr txBox="1"/>
          <p:nvPr/>
        </p:nvSpPr>
        <p:spPr>
          <a:xfrm rot="2557519">
            <a:off x="431588" y="5219716"/>
            <a:ext cx="24866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композиция</a:t>
            </a:r>
          </a:p>
        </p:txBody>
      </p:sp>
      <p:cxnSp>
        <p:nvCxnSpPr>
          <p:cNvPr id="44" name="Прямая со стрелкой 43"/>
          <p:cNvCxnSpPr>
            <a:stCxn id="6" idx="2"/>
            <a:endCxn id="9" idx="0"/>
          </p:cNvCxnSpPr>
          <p:nvPr/>
        </p:nvCxnSpPr>
        <p:spPr>
          <a:xfrm>
            <a:off x="5923666" y="2083539"/>
            <a:ext cx="0" cy="26512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917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110" y="237506"/>
            <a:ext cx="9281160" cy="83127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Критерии оценки эссе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6878" y="4999512"/>
            <a:ext cx="11946577" cy="1858488"/>
          </a:xfrm>
        </p:spPr>
        <p:txBody>
          <a:bodyPr>
            <a:normAutofit/>
          </a:bodyPr>
          <a:lstStyle/>
          <a:p>
            <a:r>
              <a:rPr lang="ru-RU" sz="2600" b="1" i="1" dirty="0" smtClean="0">
                <a:solidFill>
                  <a:srgbClr val="C00000"/>
                </a:solidFill>
              </a:rPr>
              <a:t>Стили: </a:t>
            </a:r>
            <a:r>
              <a:rPr lang="ru-RU" sz="2800" b="1" dirty="0" smtClean="0"/>
              <a:t>художественный, научный </a:t>
            </a:r>
            <a:r>
              <a:rPr lang="ru-RU" sz="2800" b="1" dirty="0"/>
              <a:t>и </a:t>
            </a:r>
            <a:r>
              <a:rPr lang="ru-RU" sz="2800" b="1" dirty="0" smtClean="0"/>
              <a:t>публицистический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официально-деловой (!)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95228001"/>
              </p:ext>
            </p:extLst>
          </p:nvPr>
        </p:nvGraphicFramePr>
        <p:xfrm>
          <a:off x="2090057" y="945969"/>
          <a:ext cx="9440882" cy="3768534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3104172">
                  <a:extLst>
                    <a:ext uri="{9D8B030D-6E8A-4147-A177-3AD203B41FA5}">
                      <a16:colId xmlns:a16="http://schemas.microsoft.com/office/drawing/2014/main" val="2946500696"/>
                    </a:ext>
                  </a:extLst>
                </a:gridCol>
                <a:gridCol w="4854643">
                  <a:extLst>
                    <a:ext uri="{9D8B030D-6E8A-4147-A177-3AD203B41FA5}">
                      <a16:colId xmlns:a16="http://schemas.microsoft.com/office/drawing/2014/main" val="1121933146"/>
                    </a:ext>
                  </a:extLst>
                </a:gridCol>
                <a:gridCol w="1482067">
                  <a:extLst>
                    <a:ext uri="{9D8B030D-6E8A-4147-A177-3AD203B41FA5}">
                      <a16:colId xmlns:a16="http://schemas.microsoft.com/office/drawing/2014/main" val="18000181"/>
                    </a:ext>
                  </a:extLst>
                </a:gridCol>
              </a:tblGrid>
              <a:tr h="617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Критерий</a:t>
                      </a:r>
                      <a:r>
                        <a:rPr lang="ru-RU" sz="2400" b="1" i="1" baseline="0" dirty="0" smtClean="0">
                          <a:effectLst/>
                        </a:rPr>
                        <a:t> </a:t>
                      </a:r>
                      <a:r>
                        <a:rPr lang="ru-RU" sz="3200" b="1" i="1" u="none" baseline="0" dirty="0" smtClean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ru-RU" sz="3200" b="1" i="1" u="non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Показатели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Баллы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extLst>
                  <a:ext uri="{0D108BD9-81ED-4DB2-BD59-A6C34878D82A}">
                    <a16:rowId xmlns:a16="http://schemas.microsoft.com/office/drawing/2014/main" val="2193922116"/>
                  </a:ext>
                </a:extLst>
              </a:tr>
              <a:tr h="896252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языковая грамотность текста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речевая грамотность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от </a:t>
                      </a:r>
                      <a:r>
                        <a:rPr lang="ru-RU" sz="2400" b="1" i="1" dirty="0" smtClean="0">
                          <a:effectLst/>
                        </a:rPr>
                        <a:t>0</a:t>
                      </a:r>
                      <a:r>
                        <a:rPr lang="ru-RU" sz="2400" dirty="0" smtClean="0">
                          <a:effectLst/>
                        </a:rPr>
                        <a:t> до </a:t>
                      </a:r>
                      <a:r>
                        <a:rPr lang="ru-RU" sz="2400" b="1" i="1" dirty="0" smtClean="0">
                          <a:effectLst/>
                        </a:rPr>
                        <a:t>4</a:t>
                      </a:r>
                      <a:endParaRPr lang="ru-RU" sz="2400" b="1" i="1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0152" marR="70152" marT="0" marB="0"/>
                </a:tc>
                <a:extLst>
                  <a:ext uri="{0D108BD9-81ED-4DB2-BD59-A6C34878D82A}">
                    <a16:rowId xmlns:a16="http://schemas.microsoft.com/office/drawing/2014/main" val="553642237"/>
                  </a:ext>
                </a:extLst>
              </a:tr>
              <a:tr h="896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грамотность в области грамматики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47373"/>
                  </a:ext>
                </a:extLst>
              </a:tr>
              <a:tr h="6795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орфографическая грамотность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951851"/>
                  </a:ext>
                </a:extLst>
              </a:tr>
              <a:tr h="6795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пунктуационная грамотность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616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248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232" y="339120"/>
            <a:ext cx="10058400" cy="6331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Полезные ссылки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224" y="1085088"/>
            <a:ext cx="11241024" cy="530352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5100" dirty="0"/>
              <a:t>Аналитические и методические материалы по результатам практического внедрения </a:t>
            </a:r>
            <a:r>
              <a:rPr lang="ru-RU" sz="7000" b="1" dirty="0"/>
              <a:t>доработанной модели профессионального конкурса нового поколения </a:t>
            </a:r>
            <a:r>
              <a:rPr lang="ru-RU" sz="5100" dirty="0"/>
              <a:t>среди педагогических работников </a:t>
            </a:r>
            <a:endParaRPr lang="ru-RU" sz="5100" dirty="0" smtClean="0"/>
          </a:p>
          <a:p>
            <a:pPr marL="0" indent="0">
              <a:buNone/>
            </a:pPr>
            <a:r>
              <a:rPr lang="ru-RU" sz="5100" dirty="0" smtClean="0"/>
              <a:t>(</a:t>
            </a:r>
            <a:r>
              <a:rPr lang="ru-RU" sz="5100" dirty="0"/>
              <a:t>на примере конкурса </a:t>
            </a:r>
            <a:r>
              <a:rPr lang="ru-RU" sz="5100" b="1" i="1" dirty="0"/>
              <a:t>«Учитель года России»</a:t>
            </a:r>
            <a:r>
              <a:rPr lang="ru-RU" sz="5100" dirty="0"/>
              <a:t>) и ее организационно-методического обеспечения</a:t>
            </a:r>
            <a:br>
              <a:rPr lang="ru-RU" sz="5100" dirty="0"/>
            </a:br>
            <a:r>
              <a:rPr lang="ru-RU" sz="5100" dirty="0"/>
              <a:t/>
            </a:r>
            <a:br>
              <a:rPr lang="ru-RU" sz="5100" dirty="0"/>
            </a:br>
            <a:r>
              <a:rPr lang="ru-RU" sz="5100" b="1" u="sng" dirty="0" smtClean="0"/>
              <a:t>2016 </a:t>
            </a:r>
            <a:r>
              <a:rPr lang="ru-RU" sz="5100" b="1" u="sng" dirty="0"/>
              <a:t>год</a:t>
            </a:r>
            <a:r>
              <a:rPr lang="ru-RU" sz="5100" dirty="0"/>
              <a:t/>
            </a:r>
            <a:br>
              <a:rPr lang="ru-RU" sz="5100" dirty="0"/>
            </a:br>
            <a:r>
              <a:rPr lang="ru-RU" sz="5100" u="sng" dirty="0"/>
              <a:t/>
            </a:r>
            <a:br>
              <a:rPr lang="ru-RU" sz="5100" u="sng" dirty="0"/>
            </a:br>
            <a:r>
              <a:rPr lang="ru-RU" sz="5100" b="1" u="sng" dirty="0" smtClean="0"/>
              <a:t>2015 </a:t>
            </a:r>
            <a:r>
              <a:rPr lang="ru-RU" sz="5100" b="1" u="sng" dirty="0"/>
              <a:t>год</a:t>
            </a:r>
            <a:r>
              <a:rPr lang="ru-RU" sz="5100" dirty="0"/>
              <a:t/>
            </a:r>
            <a:br>
              <a:rPr lang="ru-RU" sz="5100" dirty="0"/>
            </a:br>
            <a:r>
              <a:rPr lang="ru-RU" sz="5100" dirty="0"/>
              <a:t/>
            </a:r>
            <a:br>
              <a:rPr lang="ru-RU" sz="5100" dirty="0"/>
            </a:br>
            <a:r>
              <a:rPr lang="ru-RU" sz="5100" b="1" u="sng" dirty="0"/>
              <a:t>Структура конкурсных испытаний, формат их проведения и критерии их </a:t>
            </a:r>
            <a:r>
              <a:rPr lang="ru-RU" sz="5100" b="1" u="sng" dirty="0" smtClean="0"/>
              <a:t>оценки</a:t>
            </a:r>
            <a:r>
              <a:rPr lang="ru-RU" sz="5100" b="1" dirty="0"/>
              <a:t/>
            </a:r>
            <a:br>
              <a:rPr lang="ru-RU" sz="5100" b="1" dirty="0"/>
            </a:br>
            <a:endParaRPr lang="ru-RU" sz="5100" b="1" dirty="0" smtClean="0"/>
          </a:p>
          <a:p>
            <a:pPr marL="0" indent="0">
              <a:buNone/>
            </a:pPr>
            <a:r>
              <a:rPr lang="en-US" sz="9600" u="sng" dirty="0" smtClean="0"/>
              <a:t>http</a:t>
            </a:r>
            <a:r>
              <a:rPr lang="en-US" sz="9600" u="sng" dirty="0"/>
              <a:t>://</a:t>
            </a:r>
            <a:r>
              <a:rPr lang="en-US" sz="9600" u="sng" dirty="0" smtClean="0"/>
              <a:t>www.ug.ru/toy_video/167</a:t>
            </a:r>
            <a:r>
              <a:rPr lang="ru-RU" sz="9600" u="sng" dirty="0" smtClean="0"/>
              <a:t> </a:t>
            </a:r>
            <a:endParaRPr lang="ru-RU" sz="3600" u="sng" dirty="0" smtClean="0"/>
          </a:p>
          <a:p>
            <a:pPr marL="0" indent="0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10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04" y="4691268"/>
            <a:ext cx="3250098" cy="216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529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9715" y="53949"/>
            <a:ext cx="10058400" cy="7995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/>
              <a:t/>
            </a:r>
            <a:br>
              <a:rPr lang="ru-RU" sz="5300" b="1" dirty="0" smtClean="0"/>
            </a:br>
            <a:r>
              <a:rPr lang="ru-RU" sz="5300" b="1" dirty="0"/>
              <a:t/>
            </a:r>
            <a:br>
              <a:rPr lang="ru-RU" sz="5300" b="1" dirty="0"/>
            </a:br>
            <a:r>
              <a:rPr lang="ru-RU" sz="5300" b="1" dirty="0" smtClean="0">
                <a:solidFill>
                  <a:schemeClr val="tx1"/>
                </a:solidFill>
              </a:rPr>
              <a:t>Эссе </a:t>
            </a:r>
            <a:r>
              <a:rPr lang="ru-RU" sz="2700" dirty="0" smtClean="0">
                <a:solidFill>
                  <a:schemeClr val="tx1"/>
                </a:solidFill>
              </a:rPr>
              <a:t>— </a:t>
            </a:r>
            <a:r>
              <a:rPr lang="ru-RU" sz="2700" dirty="0">
                <a:solidFill>
                  <a:schemeClr val="tx1"/>
                </a:solidFill>
              </a:rPr>
              <a:t>литературный жанр, прозаическое сочинение небольшого объёма и свободной </a:t>
            </a:r>
            <a:r>
              <a:rPr lang="ru-RU" sz="2700" dirty="0" smtClean="0">
                <a:solidFill>
                  <a:schemeClr val="tx1"/>
                </a:solidFill>
              </a:rPr>
              <a:t>композиции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/>
            </a:r>
            <a:br>
              <a:rPr lang="ru-RU" sz="2700" dirty="0">
                <a:solidFill>
                  <a:schemeClr val="tx1"/>
                </a:solidFill>
              </a:rPr>
            </a:br>
            <a:endParaRPr lang="ru-RU" sz="2700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177694"/>
              </p:ext>
            </p:extLst>
          </p:nvPr>
        </p:nvGraphicFramePr>
        <p:xfrm>
          <a:off x="403762" y="1717139"/>
          <a:ext cx="11210306" cy="454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327708" y="1680435"/>
            <a:ext cx="3918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одвижность ассоциаций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07562" y="4890654"/>
            <a:ext cx="270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афористичность</a:t>
            </a:r>
            <a:endParaRPr lang="ru-RU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9884" y="2067597"/>
            <a:ext cx="213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образность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1027" y="2878960"/>
            <a:ext cx="3983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нтитеза - противопоставление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758" y="4705987"/>
            <a:ext cx="2625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Проблемность</a:t>
            </a:r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рефлексивность</a:t>
            </a:r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3632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546263"/>
            <a:ext cx="10058400" cy="10608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Содержательные установки конкурсного задания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</a:rPr>
              <a:t>«Эссе»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600" b="1" dirty="0"/>
              <a:t>Цель</a:t>
            </a:r>
            <a:r>
              <a:rPr lang="ru-RU" sz="3600" dirty="0"/>
              <a:t>: </a:t>
            </a:r>
            <a:endParaRPr lang="ru-RU" sz="3600" dirty="0" smtClean="0"/>
          </a:p>
          <a:p>
            <a:pPr>
              <a:buFontTx/>
              <a:buChar char="-"/>
            </a:pPr>
            <a:r>
              <a:rPr lang="ru-RU" sz="3600" dirty="0" smtClean="0"/>
              <a:t>раскрытие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мотивов</a:t>
            </a:r>
            <a:r>
              <a:rPr lang="ru-RU" sz="3600" dirty="0"/>
              <a:t> выбора учительской профессии, </a:t>
            </a:r>
            <a:endParaRPr lang="ru-RU" sz="3600" dirty="0" smtClean="0"/>
          </a:p>
          <a:p>
            <a:pPr>
              <a:buFontTx/>
              <a:buChar char="-"/>
            </a:pPr>
            <a:r>
              <a:rPr lang="ru-RU" sz="3600" dirty="0" smtClean="0"/>
              <a:t>собственных </a:t>
            </a:r>
            <a:r>
              <a:rPr lang="ru-RU" sz="3600" dirty="0"/>
              <a:t>педагогических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принципов</a:t>
            </a:r>
            <a:r>
              <a:rPr lang="ru-RU" sz="3600" dirty="0"/>
              <a:t> и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подходов</a:t>
            </a:r>
            <a:r>
              <a:rPr lang="ru-RU" sz="3600" dirty="0"/>
              <a:t> к образованию, </a:t>
            </a:r>
            <a:endParaRPr lang="ru-RU" sz="3600" dirty="0" smtClean="0"/>
          </a:p>
          <a:p>
            <a:pPr>
              <a:buFontTx/>
              <a:buChar char="-"/>
            </a:pPr>
            <a:r>
              <a:rPr lang="ru-RU" sz="3600" dirty="0" smtClean="0"/>
              <a:t>своего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понимания миссии </a:t>
            </a:r>
            <a:r>
              <a:rPr lang="ru-RU" sz="3600" dirty="0"/>
              <a:t>педагога в современном мире, смысла педагогической </a:t>
            </a:r>
            <a:r>
              <a:rPr lang="ru-RU" sz="3600" dirty="0" smtClean="0"/>
              <a:t>деятельности,</a:t>
            </a:r>
          </a:p>
          <a:p>
            <a:pPr>
              <a:buFontTx/>
              <a:buChar char="-"/>
            </a:pPr>
            <a:r>
              <a:rPr lang="ru-RU" sz="3600" dirty="0" smtClean="0"/>
              <a:t>демонстрация </a:t>
            </a:r>
            <a:r>
              <a:rPr lang="ru-RU" sz="3600" dirty="0"/>
              <a:t>видения современных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</a:t>
            </a:r>
            <a:r>
              <a:rPr lang="ru-RU" sz="3600" dirty="0"/>
              <a:t> и возможных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путей их решения </a:t>
            </a:r>
            <a:r>
              <a:rPr lang="ru-RU" sz="3600" dirty="0"/>
              <a:t>средствами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617777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7" y="748144"/>
            <a:ext cx="10058400" cy="8114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Вопросы для подготовки к написанию </a:t>
            </a:r>
            <a:r>
              <a:rPr lang="ru-RU" sz="3600" b="1" dirty="0" smtClean="0">
                <a:solidFill>
                  <a:schemeClr val="tx1"/>
                </a:solidFill>
              </a:rPr>
              <a:t>эссе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2800" b="1" dirty="0" smtClean="0">
                <a:solidFill>
                  <a:schemeClr val="tx1"/>
                </a:solidFill>
              </a:rPr>
              <a:t>(содержательная </a:t>
            </a:r>
            <a:r>
              <a:rPr lang="ru-RU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конструкция, «скелет»)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577" y="1678339"/>
            <a:ext cx="11530941" cy="5043095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ru-RU" sz="3200" b="1" i="1" u="sng" dirty="0" smtClean="0"/>
              <a:t>Почему</a:t>
            </a:r>
            <a:r>
              <a:rPr lang="ru-RU" sz="3200" b="1" i="1" dirty="0" smtClean="0"/>
              <a:t> </a:t>
            </a:r>
            <a:r>
              <a:rPr lang="ru-RU" sz="3200" b="1" i="1" dirty="0"/>
              <a:t>я учу</a:t>
            </a:r>
            <a:r>
              <a:rPr lang="ru-RU" sz="3200" i="1" dirty="0"/>
              <a:t>? </a:t>
            </a:r>
            <a:r>
              <a:rPr lang="ru-RU" sz="2800" dirty="0"/>
              <a:t>− Каким моим </a:t>
            </a:r>
            <a:r>
              <a:rPr lang="ru-RU" sz="2800" b="1" i="1" dirty="0">
                <a:solidFill>
                  <a:srgbClr val="C00000"/>
                </a:solidFill>
              </a:rPr>
              <a:t>личным потребностям </a:t>
            </a:r>
            <a:r>
              <a:rPr lang="ru-RU" sz="2800" dirty="0"/>
              <a:t>отвечает мой выбор? Какие </a:t>
            </a:r>
            <a:r>
              <a:rPr lang="ru-RU" sz="2800" b="1" i="1" dirty="0">
                <a:solidFill>
                  <a:srgbClr val="C00000"/>
                </a:solidFill>
              </a:rPr>
              <a:t>потребности другого </a:t>
            </a:r>
            <a:r>
              <a:rPr lang="ru-RU" sz="2800" dirty="0"/>
              <a:t>реализует мой выбор? Какие </a:t>
            </a:r>
            <a:r>
              <a:rPr lang="ru-RU" sz="2800" b="1" i="1" dirty="0">
                <a:solidFill>
                  <a:srgbClr val="C00000"/>
                </a:solidFill>
              </a:rPr>
              <a:t>социальные потребности </a:t>
            </a:r>
            <a:r>
              <a:rPr lang="ru-RU" sz="2800" dirty="0"/>
              <a:t>он удовлетворяет? </a:t>
            </a:r>
            <a:endParaRPr lang="ru-RU" sz="2800" dirty="0" smtClean="0"/>
          </a:p>
          <a:p>
            <a:pPr marL="514350" indent="-514350">
              <a:buAutoNum type="arabicParenR"/>
            </a:pPr>
            <a:r>
              <a:rPr lang="ru-RU" sz="3200" b="1" i="1" u="sng" dirty="0" smtClean="0"/>
              <a:t>Как</a:t>
            </a:r>
            <a:r>
              <a:rPr lang="ru-RU" sz="3200" b="1" i="1" dirty="0" smtClean="0"/>
              <a:t> </a:t>
            </a:r>
            <a:r>
              <a:rPr lang="ru-RU" sz="3200" b="1" i="1" dirty="0"/>
              <a:t>я учу?</a:t>
            </a:r>
            <a:r>
              <a:rPr lang="ru-RU" sz="3200" i="1" dirty="0"/>
              <a:t> </a:t>
            </a:r>
            <a:r>
              <a:rPr lang="ru-RU" sz="2800" dirty="0"/>
              <a:t>– Какие </a:t>
            </a:r>
            <a:r>
              <a:rPr lang="ru-RU" sz="2800" b="1" i="1" dirty="0">
                <a:solidFill>
                  <a:srgbClr val="C00000"/>
                </a:solidFill>
              </a:rPr>
              <a:t>этические, психологические, философские, социальные</a:t>
            </a:r>
            <a:r>
              <a:rPr lang="ru-RU" sz="2800" dirty="0"/>
              <a:t> категории определяют мою деятельность? </a:t>
            </a:r>
            <a:endParaRPr lang="ru-RU" sz="2800" dirty="0" smtClean="0"/>
          </a:p>
          <a:p>
            <a:pPr marL="514350" indent="-514350">
              <a:buAutoNum type="arabicParenR"/>
            </a:pPr>
            <a:r>
              <a:rPr lang="ru-RU" sz="3500" b="1" i="1" u="sng" dirty="0" smtClean="0"/>
              <a:t>Зачем</a:t>
            </a:r>
            <a:r>
              <a:rPr lang="ru-RU" sz="3500" b="1" i="1" dirty="0" smtClean="0"/>
              <a:t> </a:t>
            </a:r>
            <a:r>
              <a:rPr lang="ru-RU" sz="3500" b="1" i="1" dirty="0"/>
              <a:t>я учу?</a:t>
            </a:r>
            <a:r>
              <a:rPr lang="ru-RU" sz="3500" i="1" dirty="0"/>
              <a:t> </a:t>
            </a:r>
            <a:r>
              <a:rPr lang="ru-RU" sz="2800" dirty="0"/>
              <a:t>– Что я хочу </a:t>
            </a:r>
            <a:r>
              <a:rPr lang="ru-RU" sz="2800" b="1" i="1" dirty="0">
                <a:solidFill>
                  <a:srgbClr val="C00000"/>
                </a:solidFill>
              </a:rPr>
              <a:t>изменить</a:t>
            </a:r>
            <a:r>
              <a:rPr lang="ru-RU" sz="2800" dirty="0"/>
              <a:t> в себе, ребенке, </a:t>
            </a:r>
            <a:r>
              <a:rPr lang="ru-RU" sz="2800" dirty="0" smtClean="0"/>
              <a:t>обществе?</a:t>
            </a:r>
          </a:p>
          <a:p>
            <a:pPr marL="514350" indent="-514350">
              <a:buAutoNum type="arabicParenR"/>
            </a:pPr>
            <a:r>
              <a:rPr lang="ru-RU" sz="3500" b="1" i="1" u="sng" dirty="0" smtClean="0"/>
              <a:t>Что</a:t>
            </a:r>
            <a:r>
              <a:rPr lang="ru-RU" sz="3500" b="1" i="1" dirty="0" smtClean="0"/>
              <a:t> </a:t>
            </a:r>
            <a:r>
              <a:rPr lang="ru-RU" sz="3500" b="1" i="1" dirty="0"/>
              <a:t>мешает мне </a:t>
            </a:r>
            <a:r>
              <a:rPr lang="ru-RU" sz="3500" b="1" i="1" dirty="0" smtClean="0"/>
              <a:t>учить?</a:t>
            </a:r>
          </a:p>
          <a:p>
            <a:pPr marL="514350" indent="-514350">
              <a:buAutoNum type="arabicParenR"/>
            </a:pPr>
            <a:r>
              <a:rPr lang="ru-RU" sz="3500" b="1" i="1" u="sng" dirty="0" smtClean="0"/>
              <a:t>Как </a:t>
            </a:r>
            <a:r>
              <a:rPr lang="ru-RU" sz="3500" b="1" i="1" dirty="0"/>
              <a:t>может учитель преодолеть трудности?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55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51261"/>
            <a:ext cx="10058400" cy="106082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Критерии оценки эссе</a:t>
            </a:r>
            <a:endParaRPr lang="ru-RU" sz="40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2262782"/>
              </p:ext>
            </p:extLst>
          </p:nvPr>
        </p:nvGraphicFramePr>
        <p:xfrm>
          <a:off x="1413164" y="2018805"/>
          <a:ext cx="9715084" cy="3428169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3610098">
                  <a:extLst>
                    <a:ext uri="{9D8B030D-6E8A-4147-A177-3AD203B41FA5}">
                      <a16:colId xmlns:a16="http://schemas.microsoft.com/office/drawing/2014/main" val="2946500696"/>
                    </a:ext>
                  </a:extLst>
                </a:gridCol>
                <a:gridCol w="4762006">
                  <a:extLst>
                    <a:ext uri="{9D8B030D-6E8A-4147-A177-3AD203B41FA5}">
                      <a16:colId xmlns:a16="http://schemas.microsoft.com/office/drawing/2014/main" val="1121933146"/>
                    </a:ext>
                  </a:extLst>
                </a:gridCol>
                <a:gridCol w="1342980">
                  <a:extLst>
                    <a:ext uri="{9D8B030D-6E8A-4147-A177-3AD203B41FA5}">
                      <a16:colId xmlns:a16="http://schemas.microsoft.com/office/drawing/2014/main" val="18000181"/>
                    </a:ext>
                  </a:extLst>
                </a:gridCol>
              </a:tblGrid>
              <a:tr h="6606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Критерий</a:t>
                      </a:r>
                      <a:r>
                        <a:rPr lang="ru-RU" sz="2400" b="1" i="1" baseline="0" dirty="0" smtClean="0">
                          <a:effectLst/>
                        </a:rPr>
                        <a:t> </a:t>
                      </a:r>
                      <a:r>
                        <a:rPr lang="ru-RU" sz="3200" b="1" i="1" u="none" baseline="0" dirty="0" smtClean="0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endParaRPr lang="ru-RU" sz="3200" b="1" i="1" u="non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Показатели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Баллы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3922116"/>
                  </a:ext>
                </a:extLst>
              </a:tr>
              <a:tr h="108498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оригинальность изложения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художественный стиль и </a:t>
                      </a:r>
                      <a:r>
                        <a:rPr lang="ru-RU" sz="2400" b="1" dirty="0">
                          <a:effectLst/>
                        </a:rPr>
                        <a:t>нестандартность</a:t>
                      </a:r>
                      <a:r>
                        <a:rPr lang="ru-RU" sz="2400" dirty="0">
                          <a:effectLst/>
                        </a:rPr>
                        <a:t> изложения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от </a:t>
                      </a:r>
                      <a:r>
                        <a:rPr lang="ru-RU" sz="2400" b="1" i="1" dirty="0">
                          <a:effectLst/>
                        </a:rPr>
                        <a:t>0</a:t>
                      </a:r>
                      <a:r>
                        <a:rPr lang="ru-RU" sz="2400" dirty="0">
                          <a:effectLst/>
                        </a:rPr>
                        <a:t> до </a:t>
                      </a:r>
                      <a:r>
                        <a:rPr lang="ru-RU" sz="2400" b="1" i="1" dirty="0">
                          <a:effectLst/>
                        </a:rPr>
                        <a:t>3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3642237"/>
                  </a:ext>
                </a:extLst>
              </a:tr>
              <a:tr h="660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яркость и </a:t>
                      </a:r>
                      <a:r>
                        <a:rPr lang="ru-RU" sz="2400" b="1" dirty="0">
                          <a:effectLst/>
                        </a:rPr>
                        <a:t>образность</a:t>
                      </a:r>
                      <a:r>
                        <a:rPr lang="ru-RU" sz="2400" dirty="0">
                          <a:effectLst/>
                        </a:rPr>
                        <a:t> изложения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47373"/>
                  </a:ext>
                </a:extLst>
              </a:tr>
              <a:tr h="660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ясность и </a:t>
                      </a:r>
                      <a:r>
                        <a:rPr lang="ru-RU" sz="2400" b="1" u="sng" dirty="0">
                          <a:effectLst/>
                        </a:rPr>
                        <a:t>целостность</a:t>
                      </a:r>
                      <a:r>
                        <a:rPr lang="ru-RU" sz="2400" dirty="0">
                          <a:effectLst/>
                        </a:rPr>
                        <a:t> изложения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07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6382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368135"/>
            <a:ext cx="10058400" cy="10726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Композиция эссе 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3100" b="1" cap="none" dirty="0" smtClean="0">
                <a:solidFill>
                  <a:schemeClr val="tx1"/>
                </a:solidFill>
                <a:latin typeface="+mn-lt"/>
              </a:rPr>
              <a:t>(критерий: оригинальность изложения/ «ясность и целостность»)</a:t>
            </a:r>
            <a:endParaRPr lang="ru-RU" sz="3100" b="1" cap="non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018" y="1559587"/>
            <a:ext cx="10463230" cy="51143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Модели композиции</a:t>
            </a:r>
            <a:r>
              <a:rPr lang="ru-RU" sz="3600" b="1" dirty="0" smtClean="0"/>
              <a:t>:</a:t>
            </a:r>
          </a:p>
          <a:p>
            <a:pPr marL="457200" indent="-457200" algn="just">
              <a:buAutoNum type="arabicParenR"/>
            </a:pPr>
            <a:r>
              <a:rPr lang="ru-RU" sz="2400" b="1" dirty="0" smtClean="0"/>
              <a:t>Автобиография</a:t>
            </a:r>
            <a:r>
              <a:rPr lang="ru-RU" b="1" dirty="0" smtClean="0"/>
              <a:t> - </a:t>
            </a:r>
            <a:r>
              <a:rPr lang="ru-RU" dirty="0"/>
              <a:t>в</a:t>
            </a:r>
            <a:r>
              <a:rPr lang="ru-RU" dirty="0" smtClean="0"/>
              <a:t>ыделите </a:t>
            </a:r>
            <a:r>
              <a:rPr lang="ru-RU" b="1" i="1" u="sng" dirty="0">
                <a:solidFill>
                  <a:srgbClr val="C00000"/>
                </a:solidFill>
              </a:rPr>
              <a:t>этапные моменты</a:t>
            </a:r>
            <a:r>
              <a:rPr lang="ru-RU" dirty="0"/>
              <a:t>, которые давали вам новое понимание </a:t>
            </a:r>
            <a:r>
              <a:rPr lang="ru-RU" dirty="0" smtClean="0"/>
              <a:t>профессии; </a:t>
            </a:r>
          </a:p>
          <a:p>
            <a:pPr marL="514350" indent="-514350" algn="just">
              <a:buAutoNum type="arabicParenR"/>
            </a:pPr>
            <a:r>
              <a:rPr lang="ru-RU" sz="2400" b="1" dirty="0"/>
              <a:t>Рассказ или </a:t>
            </a:r>
            <a:r>
              <a:rPr lang="ru-RU" sz="2400" b="1" dirty="0" smtClean="0"/>
              <a:t>очерк </a:t>
            </a:r>
            <a:r>
              <a:rPr lang="ru-RU" b="1" dirty="0" smtClean="0"/>
              <a:t>- </a:t>
            </a:r>
            <a:r>
              <a:rPr lang="ru-RU" dirty="0"/>
              <a:t>в</a:t>
            </a:r>
            <a:r>
              <a:rPr lang="ru-RU" dirty="0" smtClean="0"/>
              <a:t>спомните </a:t>
            </a:r>
            <a:r>
              <a:rPr lang="ru-RU" b="1" i="1" u="sng" dirty="0">
                <a:solidFill>
                  <a:srgbClr val="C00000"/>
                </a:solidFill>
              </a:rPr>
              <a:t>случай</a:t>
            </a:r>
            <a:r>
              <a:rPr lang="ru-RU" dirty="0"/>
              <a:t>, который позволит отразить все важные для вас принципы </a:t>
            </a:r>
            <a:r>
              <a:rPr lang="ru-RU" dirty="0" smtClean="0"/>
              <a:t>работы (это </a:t>
            </a:r>
            <a:r>
              <a:rPr lang="ru-RU" dirty="0"/>
              <a:t>может быть и описание </a:t>
            </a:r>
            <a:r>
              <a:rPr lang="ru-RU" dirty="0" smtClean="0"/>
              <a:t>насыщенного рабочего </a:t>
            </a:r>
            <a:r>
              <a:rPr lang="ru-RU" dirty="0"/>
              <a:t>дня </a:t>
            </a:r>
            <a:r>
              <a:rPr lang="ru-RU" dirty="0" smtClean="0"/>
              <a:t>учителя);</a:t>
            </a:r>
          </a:p>
          <a:p>
            <a:pPr marL="514350" indent="-514350" algn="just">
              <a:buAutoNum type="arabicParenR"/>
            </a:pPr>
            <a:r>
              <a:rPr lang="ru-RU" sz="2400" b="1" dirty="0"/>
              <a:t>С</a:t>
            </a:r>
            <a:r>
              <a:rPr lang="ru-RU" sz="2400" b="1" dirty="0" smtClean="0"/>
              <a:t>труктурирующая метафора </a:t>
            </a:r>
            <a:r>
              <a:rPr lang="ru-RU" b="1" dirty="0" smtClean="0"/>
              <a:t>- </a:t>
            </a:r>
            <a:r>
              <a:rPr lang="ru-RU" dirty="0"/>
              <a:t>д</a:t>
            </a:r>
            <a:r>
              <a:rPr lang="ru-RU" dirty="0" smtClean="0"/>
              <a:t>ля </a:t>
            </a:r>
            <a:r>
              <a:rPr lang="ru-RU" dirty="0"/>
              <a:t>образовательного процесса подбирается </a:t>
            </a:r>
            <a:r>
              <a:rPr lang="ru-RU" b="1" i="1" u="sng" dirty="0">
                <a:solidFill>
                  <a:srgbClr val="C00000"/>
                </a:solidFill>
              </a:rPr>
              <a:t>яркая аналогия</a:t>
            </a:r>
            <a:r>
              <a:rPr lang="ru-RU" dirty="0"/>
              <a:t>, подробно рассматриваются </a:t>
            </a:r>
            <a:r>
              <a:rPr lang="ru-RU" b="1" i="1" dirty="0">
                <a:solidFill>
                  <a:srgbClr val="C00000"/>
                </a:solidFill>
              </a:rPr>
              <a:t>ее </a:t>
            </a:r>
            <a:r>
              <a:rPr lang="ru-RU" b="1" i="1" dirty="0" smtClean="0">
                <a:solidFill>
                  <a:srgbClr val="C00000"/>
                </a:solidFill>
              </a:rPr>
              <a:t>составляющие</a:t>
            </a:r>
            <a:r>
              <a:rPr lang="ru-RU" dirty="0" smtClean="0"/>
              <a:t>;</a:t>
            </a:r>
          </a:p>
          <a:p>
            <a:pPr marL="514350" indent="-514350" algn="just">
              <a:buFont typeface="Wingdings" pitchFamily="2" charset="2"/>
              <a:buAutoNum type="arabicParenR"/>
            </a:pPr>
            <a:r>
              <a:rPr lang="ru-RU" sz="2400" b="1" dirty="0" smtClean="0"/>
              <a:t>Тезисы</a:t>
            </a:r>
            <a:r>
              <a:rPr lang="ru-RU" dirty="0"/>
              <a:t> </a:t>
            </a:r>
            <a:r>
              <a:rPr lang="ru-RU" dirty="0" smtClean="0"/>
              <a:t>- логика </a:t>
            </a:r>
            <a:r>
              <a:rPr lang="ru-RU" dirty="0"/>
              <a:t>выдвижения </a:t>
            </a:r>
            <a:r>
              <a:rPr lang="ru-RU" dirty="0" smtClean="0"/>
              <a:t>тезисов: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     - с </a:t>
            </a:r>
            <a:r>
              <a:rPr lang="ru-RU" dirty="0"/>
              <a:t>помощью внешних </a:t>
            </a:r>
            <a:r>
              <a:rPr lang="ru-RU" b="1" i="1" u="sng" dirty="0" smtClean="0">
                <a:solidFill>
                  <a:srgbClr val="C00000"/>
                </a:solidFill>
              </a:rPr>
              <a:t>ассоциаций</a:t>
            </a:r>
            <a:r>
              <a:rPr lang="ru-RU" dirty="0" smtClean="0"/>
              <a:t>, (</a:t>
            </a:r>
            <a:r>
              <a:rPr lang="ru-RU" b="1" dirty="0" smtClean="0"/>
              <a:t>«</a:t>
            </a:r>
            <a:r>
              <a:rPr lang="ru-RU" b="1" i="1" dirty="0" smtClean="0"/>
              <a:t>радуга»</a:t>
            </a:r>
            <a:r>
              <a:rPr lang="ru-RU" b="1" dirty="0" smtClean="0"/>
              <a:t>, «</a:t>
            </a:r>
            <a:r>
              <a:rPr lang="ru-RU" b="1" i="1" dirty="0" smtClean="0"/>
              <a:t>гамма»</a:t>
            </a:r>
            <a:r>
              <a:rPr lang="ru-RU" b="1" dirty="0" smtClean="0"/>
              <a:t>, </a:t>
            </a:r>
            <a:r>
              <a:rPr lang="ru-RU" b="1" i="1" dirty="0" smtClean="0"/>
              <a:t>«лучики моего солнца»</a:t>
            </a:r>
            <a:r>
              <a:rPr lang="ru-RU" dirty="0" smtClean="0"/>
              <a:t>),</a:t>
            </a:r>
          </a:p>
          <a:p>
            <a:pPr marL="0" indent="0" algn="just">
              <a:buNone/>
            </a:pPr>
            <a:r>
              <a:rPr lang="ru-RU" dirty="0" smtClean="0"/>
              <a:t>         - с </a:t>
            </a:r>
            <a:r>
              <a:rPr lang="ru-RU" dirty="0"/>
              <a:t>помощью </a:t>
            </a:r>
            <a:r>
              <a:rPr lang="ru-RU" b="1" i="1" u="sng" dirty="0">
                <a:solidFill>
                  <a:srgbClr val="C00000"/>
                </a:solidFill>
              </a:rPr>
              <a:t>цитат</a:t>
            </a:r>
            <a:r>
              <a:rPr lang="ru-RU" dirty="0"/>
              <a:t>, с которыми вы спорите или </a:t>
            </a:r>
            <a:r>
              <a:rPr lang="ru-RU" dirty="0" smtClean="0"/>
              <a:t>соглашаетесь (имена философов,  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        педагогов и др. людей, научивших </a:t>
            </a:r>
            <a:r>
              <a:rPr lang="ru-RU" dirty="0"/>
              <a:t>вас изложенным </a:t>
            </a:r>
            <a:r>
              <a:rPr lang="ru-RU" dirty="0" smtClean="0"/>
              <a:t>истинам)</a:t>
            </a:r>
            <a:endParaRPr lang="ru-RU" dirty="0"/>
          </a:p>
          <a:p>
            <a:pPr marL="514350" indent="-514350" algn="just">
              <a:buAutoNum type="arabicParenR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55853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6889"/>
            <a:ext cx="10058400" cy="10726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Композиция эссе 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3100" b="1" cap="none" dirty="0" smtClean="0">
                <a:solidFill>
                  <a:schemeClr val="tx1"/>
                </a:solidFill>
                <a:latin typeface="+mn-lt"/>
              </a:rPr>
              <a:t>(критерий: оригинальность изложения/ «ясность и целостность»)</a:t>
            </a:r>
            <a:endParaRPr lang="ru-RU" sz="3100" b="1" cap="non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018" y="1743654"/>
            <a:ext cx="10463230" cy="51143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Модели композиции</a:t>
            </a:r>
            <a:r>
              <a:rPr lang="ru-RU" sz="3600" b="1" dirty="0" smtClean="0"/>
              <a:t>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5) </a:t>
            </a:r>
            <a:r>
              <a:rPr lang="ru-RU" sz="2400" b="1" dirty="0"/>
              <a:t>Трехчастная модель </a:t>
            </a:r>
            <a:r>
              <a:rPr lang="ru-RU" sz="2400" b="1" dirty="0" smtClean="0"/>
              <a:t>рассуждения </a:t>
            </a:r>
            <a:r>
              <a:rPr lang="ru-RU" dirty="0" smtClean="0"/>
              <a:t>выдвинете </a:t>
            </a:r>
            <a:r>
              <a:rPr lang="ru-RU" b="1" i="1" dirty="0">
                <a:solidFill>
                  <a:srgbClr val="C00000"/>
                </a:solidFill>
              </a:rPr>
              <a:t>тезис</a:t>
            </a:r>
            <a:r>
              <a:rPr lang="ru-RU" dirty="0"/>
              <a:t>, который вы намерены </a:t>
            </a:r>
            <a:r>
              <a:rPr lang="ru-RU" b="1" i="1" dirty="0">
                <a:solidFill>
                  <a:srgbClr val="C00000"/>
                </a:solidFill>
              </a:rPr>
              <a:t>опровергнуть</a:t>
            </a:r>
            <a:r>
              <a:rPr lang="ru-RU" dirty="0"/>
              <a:t>, или </a:t>
            </a:r>
            <a:r>
              <a:rPr lang="ru-RU" dirty="0" smtClean="0"/>
              <a:t>приведите </a:t>
            </a:r>
            <a:r>
              <a:rPr lang="ru-RU" b="1" i="1" dirty="0">
                <a:solidFill>
                  <a:srgbClr val="C00000"/>
                </a:solidFill>
              </a:rPr>
              <a:t>два </a:t>
            </a:r>
            <a:r>
              <a:rPr lang="ru-RU" b="1" i="1" dirty="0" smtClean="0">
                <a:solidFill>
                  <a:srgbClr val="C00000"/>
                </a:solidFill>
              </a:rPr>
              <a:t>противоречащих </a:t>
            </a:r>
            <a:r>
              <a:rPr lang="ru-RU" b="1" i="1" dirty="0">
                <a:solidFill>
                  <a:srgbClr val="C00000"/>
                </a:solidFill>
              </a:rPr>
              <a:t>друг </a:t>
            </a:r>
            <a:r>
              <a:rPr lang="ru-RU" b="1" i="1" dirty="0" smtClean="0">
                <a:solidFill>
                  <a:srgbClr val="C00000"/>
                </a:solidFill>
              </a:rPr>
              <a:t>другу тезиса </a:t>
            </a:r>
            <a:r>
              <a:rPr lang="ru-RU" dirty="0" smtClean="0"/>
              <a:t>- так </a:t>
            </a:r>
            <a:r>
              <a:rPr lang="ru-RU" dirty="0"/>
              <a:t>вы добьетесь парадоксальности </a:t>
            </a:r>
            <a:r>
              <a:rPr lang="ru-RU" dirty="0" smtClean="0"/>
              <a:t>текста;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6) </a:t>
            </a:r>
            <a:r>
              <a:rPr lang="ru-RU" sz="2400" b="1" dirty="0" smtClean="0"/>
              <a:t>Спираль</a:t>
            </a:r>
            <a:r>
              <a:rPr lang="ru-RU" dirty="0"/>
              <a:t> </a:t>
            </a:r>
            <a:r>
              <a:rPr lang="ru-RU" dirty="0" smtClean="0"/>
              <a:t>-  </a:t>
            </a:r>
            <a:r>
              <a:rPr lang="ru-RU" dirty="0"/>
              <a:t>п</a:t>
            </a:r>
            <a:r>
              <a:rPr lang="ru-RU" dirty="0" smtClean="0"/>
              <a:t>остепенно </a:t>
            </a:r>
            <a:r>
              <a:rPr lang="ru-RU" b="1" i="1" dirty="0">
                <a:solidFill>
                  <a:srgbClr val="C00000"/>
                </a:solidFill>
              </a:rPr>
              <a:t>развитие тезиса </a:t>
            </a:r>
            <a:r>
              <a:rPr lang="ru-RU" dirty="0"/>
              <a:t>с прибавлением все новых и новых </a:t>
            </a:r>
            <a:r>
              <a:rPr lang="ru-RU" dirty="0" smtClean="0"/>
              <a:t>идей;</a:t>
            </a:r>
            <a:endParaRPr lang="ru-RU" dirty="0"/>
          </a:p>
          <a:p>
            <a:pPr marL="0" indent="0" algn="just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8" y="4625437"/>
            <a:ext cx="3223419" cy="214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4803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51261"/>
            <a:ext cx="10058400" cy="106082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Критерии оценки эссе</a:t>
            </a:r>
            <a:endParaRPr lang="ru-RU" sz="40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3036873"/>
              </p:ext>
            </p:extLst>
          </p:nvPr>
        </p:nvGraphicFramePr>
        <p:xfrm>
          <a:off x="1413164" y="2018805"/>
          <a:ext cx="9715084" cy="3574473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3610098">
                  <a:extLst>
                    <a:ext uri="{9D8B030D-6E8A-4147-A177-3AD203B41FA5}">
                      <a16:colId xmlns:a16="http://schemas.microsoft.com/office/drawing/2014/main" val="2946500696"/>
                    </a:ext>
                  </a:extLst>
                </a:gridCol>
                <a:gridCol w="4762006">
                  <a:extLst>
                    <a:ext uri="{9D8B030D-6E8A-4147-A177-3AD203B41FA5}">
                      <a16:colId xmlns:a16="http://schemas.microsoft.com/office/drawing/2014/main" val="1121933146"/>
                    </a:ext>
                  </a:extLst>
                </a:gridCol>
                <a:gridCol w="1342980">
                  <a:extLst>
                    <a:ext uri="{9D8B030D-6E8A-4147-A177-3AD203B41FA5}">
                      <a16:colId xmlns:a16="http://schemas.microsoft.com/office/drawing/2014/main" val="18000181"/>
                    </a:ext>
                  </a:extLst>
                </a:gridCol>
              </a:tblGrid>
              <a:tr h="6606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effectLst/>
                        </a:rPr>
                        <a:t>Критерий</a:t>
                      </a:r>
                      <a:r>
                        <a:rPr lang="ru-RU" sz="2400" b="1" i="1" baseline="0" dirty="0" smtClean="0">
                          <a:effectLst/>
                        </a:rPr>
                        <a:t> </a:t>
                      </a:r>
                      <a:r>
                        <a:rPr lang="ru-RU" sz="3200" b="1" i="1" u="none" baseline="0" dirty="0" smtClean="0">
                          <a:solidFill>
                            <a:srgbClr val="C00000"/>
                          </a:solidFill>
                          <a:effectLst/>
                        </a:rPr>
                        <a:t>5</a:t>
                      </a:r>
                      <a:endParaRPr lang="ru-RU" sz="3200" b="1" i="1" u="non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Показатели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</a:rPr>
                        <a:t>Баллы</a:t>
                      </a: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3922116"/>
                  </a:ext>
                </a:extLst>
              </a:tr>
              <a:tr h="1084986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800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умение формулировать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проблемы</a:t>
                      </a: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и видеть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пути</a:t>
                      </a: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их решения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чёткость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обоснованность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при формулировании проблем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от </a:t>
                      </a:r>
                      <a:r>
                        <a:rPr lang="ru-RU" sz="2400" b="1" i="1" dirty="0" smtClean="0">
                          <a:effectLst/>
                        </a:rPr>
                        <a:t>0</a:t>
                      </a:r>
                      <a:r>
                        <a:rPr lang="ru-RU" sz="2400" dirty="0" smtClean="0">
                          <a:effectLst/>
                        </a:rPr>
                        <a:t> до </a:t>
                      </a:r>
                      <a:r>
                        <a:rPr lang="ru-RU" sz="2400" b="1" i="1" dirty="0" smtClean="0">
                          <a:effectLst/>
                        </a:rPr>
                        <a:t>3</a:t>
                      </a:r>
                      <a:endParaRPr lang="ru-RU" sz="2400" b="1" i="1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3642237"/>
                  </a:ext>
                </a:extLst>
              </a:tr>
              <a:tr h="660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способность выделять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значимое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последовательность в изложении своей позиции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47373"/>
                  </a:ext>
                </a:extLst>
              </a:tr>
              <a:tr h="660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нестандартность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предлагаемых решений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07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53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380010"/>
            <a:ext cx="10058400" cy="12508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</a:rPr>
              <a:t>Проблемность</a:t>
            </a:r>
            <a:r>
              <a:rPr lang="ru-RU" sz="3600" b="1" dirty="0" smtClean="0">
                <a:solidFill>
                  <a:schemeClr val="tx1"/>
                </a:solidFill>
              </a:rPr>
              <a:t> и </a:t>
            </a:r>
            <a:r>
              <a:rPr lang="ru-RU" sz="3600" b="1" dirty="0" err="1" smtClean="0">
                <a:solidFill>
                  <a:schemeClr val="tx1"/>
                </a:solidFill>
              </a:rPr>
              <a:t>рефлексивность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769423"/>
            <a:ext cx="10058400" cy="4402777"/>
          </a:xfrm>
        </p:spPr>
        <p:txBody>
          <a:bodyPr/>
          <a:lstStyle/>
          <a:p>
            <a:pPr marL="0" indent="0" algn="r">
              <a:buNone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 любит слушать о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борьбе»</a:t>
            </a:r>
          </a:p>
          <a:p>
            <a:pPr marL="0" indent="0" algn="r">
              <a:buNone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Карнеги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800" dirty="0"/>
              <a:t>В</a:t>
            </a:r>
            <a:r>
              <a:rPr lang="ru-RU" sz="2800" dirty="0" smtClean="0"/>
              <a:t>ыигрывают </a:t>
            </a:r>
            <a:r>
              <a:rPr lang="ru-RU" sz="2800" dirty="0"/>
              <a:t>те эссе, где именно </a:t>
            </a:r>
            <a:r>
              <a:rPr lang="ru-RU" sz="2800" b="1" dirty="0"/>
              <a:t>обнаружение</a:t>
            </a:r>
            <a:r>
              <a:rPr lang="ru-RU" sz="2800" dirty="0"/>
              <a:t> </a:t>
            </a:r>
            <a:r>
              <a:rPr lang="ru-RU" sz="2800" b="1" dirty="0"/>
              <a:t>противоречий</a:t>
            </a:r>
            <a:r>
              <a:rPr lang="ru-RU" sz="2800" dirty="0"/>
              <a:t> кладется в основу текста.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Вы </a:t>
            </a:r>
            <a:r>
              <a:rPr lang="ru-RU" sz="2800" dirty="0"/>
              <a:t>можете выявить </a:t>
            </a:r>
            <a:r>
              <a:rPr lang="ru-RU" sz="2800" b="1" dirty="0"/>
              <a:t>одну крупную проблему</a:t>
            </a:r>
            <a:r>
              <a:rPr lang="ru-RU" sz="2800" dirty="0"/>
              <a:t>, она будет, как правило, </a:t>
            </a:r>
            <a:r>
              <a:rPr lang="ru-RU" sz="2800" i="1" dirty="0"/>
              <a:t>связана с темой эссе</a:t>
            </a:r>
            <a:r>
              <a:rPr lang="ru-RU" sz="2800" dirty="0"/>
              <a:t>.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Если </a:t>
            </a:r>
            <a:r>
              <a:rPr lang="ru-RU" sz="2800" dirty="0"/>
              <a:t>вы выстраиваете свое эссе как череду историй или тезисов, не забывайте подчеркивать, </a:t>
            </a:r>
            <a:r>
              <a:rPr lang="ru-RU" sz="2800" b="1" dirty="0"/>
              <a:t>с какими затруднениями вы столкнулись и как их преодолели</a:t>
            </a:r>
            <a:r>
              <a:rPr lang="ru-RU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52789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586</TotalTime>
  <Words>817</Words>
  <Application>Microsoft Office PowerPoint</Application>
  <PresentationFormat>Широкоэкранный</PresentationFormat>
  <Paragraphs>156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Calibri</vt:lpstr>
      <vt:lpstr>Cambria</vt:lpstr>
      <vt:lpstr>Rockwell</vt:lpstr>
      <vt:lpstr>Rockwell Condensed</vt:lpstr>
      <vt:lpstr>Times New Roman</vt:lpstr>
      <vt:lpstr>Wingdings</vt:lpstr>
      <vt:lpstr>Дерево</vt:lpstr>
      <vt:lpstr>  Конкурсное задание «Эссе»  «Я – учитель»</vt:lpstr>
      <vt:lpstr>  Эссе — литературный жанр, прозаическое сочинение небольшого объёма и свободной композиции  </vt:lpstr>
      <vt:lpstr>Содержательные установки конкурсного задания «Эссе»</vt:lpstr>
      <vt:lpstr>Вопросы для подготовки к написанию эссе  (содержательная конструкция, «скелет») </vt:lpstr>
      <vt:lpstr>Критерии оценки эссе</vt:lpstr>
      <vt:lpstr>Композиция эссе  (критерий: оригинальность изложения/ «ясность и целостность»)</vt:lpstr>
      <vt:lpstr>Композиция эссе  (критерий: оригинальность изложения/ «ясность и целостность»)</vt:lpstr>
      <vt:lpstr>Критерии оценки эссе</vt:lpstr>
      <vt:lpstr>Проблемность и рефлексивность</vt:lpstr>
      <vt:lpstr>Критерии оценки эссе</vt:lpstr>
      <vt:lpstr>Критерии оценки эссе</vt:lpstr>
      <vt:lpstr>Аргументированность позиции </vt:lpstr>
      <vt:lpstr>Критерии оценки эссе</vt:lpstr>
      <vt:lpstr>Критерии оценки эссе</vt:lpstr>
      <vt:lpstr>Презентация PowerPoint</vt:lpstr>
      <vt:lpstr>Критерии оценки эссе</vt:lpstr>
      <vt:lpstr>Полезные ссылки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Конкурсное задание «Эссе»  «Я – учитель»</dc:title>
  <dc:creator>Потеряева Наталья Геннадьевна</dc:creator>
  <cp:lastModifiedBy>Потеряева Наталья Геннадьевна</cp:lastModifiedBy>
  <cp:revision>39</cp:revision>
  <dcterms:created xsi:type="dcterms:W3CDTF">2016-12-14T02:36:01Z</dcterms:created>
  <dcterms:modified xsi:type="dcterms:W3CDTF">2017-12-15T04:37:28Z</dcterms:modified>
</cp:coreProperties>
</file>