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1" r:id="rId5"/>
    <p:sldId id="271" r:id="rId6"/>
    <p:sldId id="272" r:id="rId7"/>
    <p:sldId id="273" r:id="rId8"/>
    <p:sldId id="274" r:id="rId9"/>
    <p:sldId id="265" r:id="rId10"/>
    <p:sldId id="266" r:id="rId11"/>
    <p:sldId id="267" r:id="rId12"/>
    <p:sldId id="268" r:id="rId13"/>
    <p:sldId id="270" r:id="rId14"/>
    <p:sldId id="275" r:id="rId15"/>
  </p:sldIdLst>
  <p:sldSz cx="12192000" cy="6858000"/>
  <p:notesSz cx="6858000" cy="9144000"/>
  <p:embeddedFontLst>
    <p:embeddedFont>
      <p:font typeface="Matilda" panose="020B0604020202020204" charset="0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T Astra Serif" panose="020A0603040505020204" pitchFamily="18" charset="-52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EB4B-C641-4157-A817-D655AA33786F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E477-1806-4D8B-88EA-94EE65A461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143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CC29-64A1-4244-A7A7-4CEDD2399DF2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6EBA-6AC9-47BB-B391-AAE3855246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125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CC61-AD6B-4F5E-AD8E-C5ACA0B3BB61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DEC2-F926-4D36-B820-C569C73AD5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6405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EDEC-5C36-4829-B08A-99780BB74CFE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25D1-21EF-4DFC-AC28-87D761FEB1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019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670-1566-4CA4-9442-4F75800BAA82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55E9-86C6-4980-8E2B-35886A4F05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88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2B67-C250-4B57-BA33-455AE7928D40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2E87-B709-4CC3-BA56-CE1600C5A3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855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89D6-BA4B-4CCB-8FA4-14AC6EB304E1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BC48-CAD4-4A03-A978-AAC9DA8464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602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7B21-1A19-4527-820C-15E051DB8033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ADA2-0C40-4473-B83B-6D8B6415F0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95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8CC2-1592-4B56-9A91-A9A681159A50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E063-F61F-4C2B-90B3-670D8EF90B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11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3362-EB23-4795-95B2-BDD58E5FCE5E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A730-C171-4485-B29B-C470C76667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7027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9605-5166-4CD0-A21A-57F63AF1A9AA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7161-391C-484E-905C-D510B8FC02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621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0879-6DEC-44D1-8D04-3DCA014D192F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1CD4-1A72-465B-8727-ABA2A649D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796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127F-C817-480F-A1BA-1643CDF2923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6058-262C-431F-8445-89464DABD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87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B11C-9446-4671-A16C-18626D168539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BCBE6-9BD2-4D61-8E08-9E52A0424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55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5489-47C2-4FDA-B33E-FDF44759CF3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C03A-EDEC-43E7-A799-FD9410BC3A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43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94EB-FBBA-468B-BDDD-2FEE7B96F675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E8C92-AD1F-4BF0-AF29-6BBE90778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685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A854-A77B-4EF7-96EA-1D3589E7E2D4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44116-8D9E-48BB-A97E-061CE9764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41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B39C-75D4-43D6-8F3D-5220CB5F6439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6244A-2ECC-432C-BDA9-7CAA93B45E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60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22E1-F329-4C62-A625-372A81D1B420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2B3DE-3733-490E-B917-0D3ABD5342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4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9B58-E6B9-405D-B674-44761DF624A9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154C-A138-4733-A0DD-93CC18FC6D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651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FF3E-60CA-45AB-9AFC-11CF5E380590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76C4-1F0F-4AD0-93DE-C895507D9C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729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D586-B8C7-4948-B8D1-6A0AC9FFDBE2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EDC8-D6C1-414F-9156-EA3E5E9F0C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872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A51C-5C95-4C59-9EA8-8FC7F6EE8F4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41AE5-B22A-4306-9C85-522A3CDA4F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730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A54D-B6EB-4F29-8FE8-68B84ACDA2FE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5A5E8-FA0B-4486-83AC-488D19B456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926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B658-EA2C-4AA7-A342-C697371AF404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3BFF-F82E-4CB2-86C0-8B306118A0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064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411D-76D9-4F43-8539-D2761E344EA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BA37E-6CD4-41BD-8BFC-4BDB451F3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463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240C-AA91-40E2-AE4D-083DD531A464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C30B6-3ED0-47D2-88A6-E1C4DA309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231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86B4-C349-4AA9-BA49-E122A4DF2C4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E087-09B6-4FD2-BE6A-ACEEBB368F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1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5794-1701-4BA1-BE37-283207E36984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89287-43AC-43A9-AFD1-8BF440546D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358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3036-BD6B-4540-9721-A616218D874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2709C-8C34-4BBB-9EBA-5EEE5712CE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331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D6D9-E01E-47DC-9490-8CBC3F82900E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ECFB2-7232-4324-A476-BDA9D03463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81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2B45-538D-451C-941C-C34AB098765B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2102A-A1FB-4100-8B63-96BBFAA4B7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715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EA27-B28D-4996-9F0C-1B245385DFA7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33085-C5B1-46AB-8D67-A46983471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34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4764"/>
            <a:ext cx="12183533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1485" y="1287463"/>
            <a:ext cx="10492316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08F16-7958-4608-AAFD-5E07D3E52AC7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14801D-7F7D-4FA1-BC12-35D62DA425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63514"/>
            <a:ext cx="105156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2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B9909-B8F5-4EAB-A068-AA987B388A7F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0A2AE49-3CF0-4A65-9DE0-73CC30BDCF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61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00771-9303-422B-909D-411637900D13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BE231A-999A-4A3C-9759-C62A3D487A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95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775520" y="1412777"/>
            <a:ext cx="9937104" cy="4288541"/>
            <a:chOff x="-476713" y="2685624"/>
            <a:chExt cx="10987066" cy="53519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476713" y="2685624"/>
              <a:ext cx="10987066" cy="3956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Промежуточные итоги реализации муниципального  проекта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 </a:t>
              </a: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«Успех каждого ребенка</a:t>
              </a: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в 2020 </a:t>
              </a: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году 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52547" y="7538210"/>
              <a:ext cx="6369313" cy="499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11.02.2021</a:t>
              </a:r>
              <a:endParaRPr lang="ru-RU" sz="2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476672"/>
            <a:ext cx="8280920" cy="1143000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детей в деятельность детско-юношеских общественных объединений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13266"/>
              </p:ext>
            </p:extLst>
          </p:nvPr>
        </p:nvGraphicFramePr>
        <p:xfrm>
          <a:off x="1991544" y="1772817"/>
          <a:ext cx="9649071" cy="371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207">
                  <a:extLst>
                    <a:ext uri="{9D8B030D-6E8A-4147-A177-3AD203B41FA5}">
                      <a16:colId xmlns:a16="http://schemas.microsoft.com/office/drawing/2014/main" val="760521240"/>
                    </a:ext>
                  </a:extLst>
                </a:gridCol>
                <a:gridCol w="4933662">
                  <a:extLst>
                    <a:ext uri="{9D8B030D-6E8A-4147-A177-3AD203B41FA5}">
                      <a16:colId xmlns:a16="http://schemas.microsoft.com/office/drawing/2014/main" val="3521772364"/>
                    </a:ext>
                  </a:extLst>
                </a:gridCol>
                <a:gridCol w="1551657">
                  <a:extLst>
                    <a:ext uri="{9D8B030D-6E8A-4147-A177-3AD203B41FA5}">
                      <a16:colId xmlns:a16="http://schemas.microsoft.com/office/drawing/2014/main" val="283138704"/>
                    </a:ext>
                  </a:extLst>
                </a:gridCol>
                <a:gridCol w="1758545">
                  <a:extLst>
                    <a:ext uri="{9D8B030D-6E8A-4147-A177-3AD203B41FA5}">
                      <a16:colId xmlns:a16="http://schemas.microsoft.com/office/drawing/2014/main" val="1392149770"/>
                    </a:ext>
                  </a:extLst>
                </a:gridCol>
              </a:tblGrid>
              <a:tr h="5538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036073"/>
                  </a:ext>
                </a:extLst>
              </a:tr>
              <a:tr h="384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+mn-cs"/>
                        </a:rPr>
                        <a:t>35%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+mn-cs"/>
                        </a:rPr>
                        <a:t>7%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+mn-cs"/>
                        </a:rPr>
                        <a:t>-28%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+mn-cs"/>
                        </a:rPr>
                        <a:t>60%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704828"/>
                  </a:ext>
                </a:extLst>
              </a:tr>
              <a:tr h="479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Детская общественная организация юных журналистов - 200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1471"/>
                  </a:ext>
                </a:extLst>
              </a:tr>
              <a:tr h="316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Клуб «Российское движение школьников» - 20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256003"/>
                  </a:ext>
                </a:extLst>
              </a:tr>
              <a:tr h="7912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Всероссийское детско-юношеское военно-патриотическое общественное движение «Юнармия» - 17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34205"/>
                  </a:ext>
                </a:extLst>
              </a:tr>
              <a:tr h="859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Arial Unicode MS"/>
                          <a:cs typeface="Times New Roman" panose="02020603050405020304" pitchFamily="18" charset="0"/>
                        </a:rPr>
                        <a:t>Отряд юных инспекторов движения-132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1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9590856" cy="796950"/>
          </a:xfrm>
        </p:spPr>
        <p:txBody>
          <a:bodyPr/>
          <a:lstStyle/>
          <a:p>
            <a:pPr algn="l"/>
            <a:r>
              <a:rPr lang="ru-RU" dirty="0" smtClean="0"/>
              <a:t>Предложения в р</a:t>
            </a:r>
            <a:r>
              <a:rPr lang="ru-RU" dirty="0" smtClean="0"/>
              <a:t>ешение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600201"/>
            <a:ext cx="10009112" cy="4853135"/>
          </a:xfrm>
        </p:spPr>
        <p:txBody>
          <a:bodyPr/>
          <a:lstStyle/>
          <a:p>
            <a:pPr marL="0" lvl="0" indent="0" algn="just" eaLnBrk="1" fontAlgn="auto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Данную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принять к сведению.</a:t>
            </a:r>
          </a:p>
          <a:p>
            <a:pPr marL="0" lvl="0" indent="0" algn="just" eaLnBrk="1" fontAlgn="auto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Руководителям общеобразовательных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продолжить активное участие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открытых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онлайн-уроках,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реализуемых с учетом опыта цикла открытых уроков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ПроеКТОриЯ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иных аналогичных по возможностям, функциям и результатам проектов,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направленных на раннюю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</a:rPr>
              <a:t>профориентацию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Руководителям МОУ «Гимназия», МОУ «СОШ №3», МОУ «СОШ №4», МОУ «ОСОШ» в 2021 году организовать работу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отрядов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детско-юношеского военно-патриотического общественного движения 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lvl="0" indent="0" algn="just" eaLnBrk="1" fontAlgn="auto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МОУ «Гимназия», МОУ «СОШ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№7» в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организовать работу по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школьных спортивных клубов.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0" indent="-384048" algn="just" eaLnBrk="1" fontAlgn="auto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ru-RU" sz="2400" b="1" dirty="0">
              <a:solidFill>
                <a:srgbClr val="632E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68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74638"/>
            <a:ext cx="9361040" cy="85010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 «Успех каждого ребенка»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484785"/>
            <a:ext cx="9734872" cy="4320480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эффективной системы выявления, поддержки и развития способностей и талантов у детей и молодежи за счет обновления содержания и методов дополнительного образования детей, в том числе технической и естественнонаучной направленности, создание системы ранней профориентации, которая позволяет определить профессиональные интересы детей, получить рекомендации по построению индивидуального учебного плана.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48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08012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Всероссийские открытые онлайн-уроки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ПроеКТОриЯ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endParaRPr lang="ru-RU" dirty="0"/>
          </a:p>
        </p:txBody>
      </p:sp>
      <p:graphicFrame>
        <p:nvGraphicFramePr>
          <p:cNvPr id="5123" name="Объект 4"/>
          <p:cNvGraphicFramePr>
            <a:graphicFrameLocks noGrp="1"/>
          </p:cNvGraphicFramePr>
          <p:nvPr>
            <p:ph idx="1"/>
          </p:nvPr>
        </p:nvGraphicFramePr>
        <p:xfrm>
          <a:off x="2271714" y="1735138"/>
          <a:ext cx="8180387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Диаграмма" r:id="rId3" imgW="8187638" imgH="4157832" progId="Excel.Chart.8">
                  <p:embed/>
                </p:oleObj>
              </mc:Choice>
              <mc:Fallback>
                <p:oleObj name="Диаграмма" r:id="rId3" imgW="8187638" imgH="4157832" progId="Excel.Chart.8">
                  <p:embed/>
                  <p:pic>
                    <p:nvPicPr>
                      <p:cNvPr id="5123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4" y="1735138"/>
                        <a:ext cx="8180387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034088"/>
            <a:ext cx="7731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6" y="6081714"/>
            <a:ext cx="21494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1788" y="1162051"/>
            <a:ext cx="75295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Количество общеобразовательных организаций, принявших участие в онлайн-уроках по данным муниципалитетов (среднее кол-во ОО)</a:t>
            </a:r>
          </a:p>
        </p:txBody>
      </p:sp>
    </p:spTree>
    <p:extLst>
      <p:ext uri="{BB962C8B-B14F-4D97-AF65-F5344CB8AC3E}">
        <p14:creationId xmlns:p14="http://schemas.microsoft.com/office/powerpoint/2010/main" val="1470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558925" y="1196975"/>
            <a:ext cx="9145588" cy="436563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</a:rPr>
              <a:t>Общее количество обучающихся, просмотревших Всероссийские открытые онлайн-уроки  2019-2020 учебного года</a:t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</a:rPr>
              <a:t>(накопительным итогом) (человек)</a:t>
            </a:r>
            <a:endParaRPr lang="ru-RU" altLang="ru-RU" sz="2400" dirty="0" smtClean="0"/>
          </a:p>
        </p:txBody>
      </p:sp>
      <p:graphicFrame>
        <p:nvGraphicFramePr>
          <p:cNvPr id="2050" name="Объект 5"/>
          <p:cNvGraphicFramePr>
            <a:graphicFrameLocks noGrp="1"/>
          </p:cNvGraphicFramePr>
          <p:nvPr>
            <p:ph idx="1"/>
          </p:nvPr>
        </p:nvGraphicFramePr>
        <p:xfrm>
          <a:off x="1697038" y="2009775"/>
          <a:ext cx="859790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r:id="rId4" imgW="8602202" imgH="4346825" progId="Excel.Chart.8">
                  <p:embed/>
                </p:oleObj>
              </mc:Choice>
              <mc:Fallback>
                <p:oleObj r:id="rId4" imgW="8602202" imgH="4346825" progId="Excel.Chart.8">
                  <p:embed/>
                  <p:pic>
                    <p:nvPicPr>
                      <p:cNvPr id="205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09775"/>
                        <a:ext cx="859790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00013"/>
            <a:ext cx="2149476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1693863" y="1243013"/>
            <a:ext cx="8229600" cy="436562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002060"/>
                </a:solidFill>
              </a:rPr>
              <a:t>Количество обучающихся, принявших участие в «Уроках Цифры» 2019-2020 учебного года (накопительным итогом) (человек)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endParaRPr lang="ru-RU" altLang="ru-RU" sz="2400" dirty="0" smtClean="0"/>
          </a:p>
        </p:txBody>
      </p:sp>
      <p:graphicFrame>
        <p:nvGraphicFramePr>
          <p:cNvPr id="5122" name="Объект 5"/>
          <p:cNvGraphicFramePr>
            <a:graphicFrameLocks noGrp="1"/>
          </p:cNvGraphicFramePr>
          <p:nvPr>
            <p:ph idx="1"/>
          </p:nvPr>
        </p:nvGraphicFramePr>
        <p:xfrm>
          <a:off x="357188" y="1636713"/>
          <a:ext cx="110744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4" imgW="11077392" imgH="4627265" progId="Excel.Chart.8">
                  <p:embed/>
                </p:oleObj>
              </mc:Choice>
              <mc:Fallback>
                <p:oleObj r:id="rId4" imgW="11077392" imgH="4627265" progId="Excel.Chart.8">
                  <p:embed/>
                  <p:pic>
                    <p:nvPicPr>
                      <p:cNvPr id="5122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36713"/>
                        <a:ext cx="110744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4271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404664"/>
            <a:ext cx="7776864" cy="1224136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 открытых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уроков</a:t>
            </a:r>
            <a:b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ПроеКТОриЯ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«Урок Цифры»</a:t>
            </a:r>
            <a:endParaRPr lang="ru-RU" sz="3600" dirty="0">
              <a:solidFill>
                <a:schemeClr val="tx2"/>
              </a:solidFill>
              <a:latin typeface="Matilda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9132"/>
              </p:ext>
            </p:extLst>
          </p:nvPr>
        </p:nvGraphicFramePr>
        <p:xfrm>
          <a:off x="2639616" y="2060848"/>
          <a:ext cx="8090698" cy="215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049">
                  <a:extLst>
                    <a:ext uri="{9D8B030D-6E8A-4147-A177-3AD203B41FA5}">
                      <a16:colId xmlns:a16="http://schemas.microsoft.com/office/drawing/2014/main" val="366618150"/>
                    </a:ext>
                  </a:extLst>
                </a:gridCol>
                <a:gridCol w="3767798">
                  <a:extLst>
                    <a:ext uri="{9D8B030D-6E8A-4147-A177-3AD203B41FA5}">
                      <a16:colId xmlns:a16="http://schemas.microsoft.com/office/drawing/2014/main" val="3694416270"/>
                    </a:ext>
                  </a:extLst>
                </a:gridCol>
                <a:gridCol w="2070851">
                  <a:extLst>
                    <a:ext uri="{9D8B030D-6E8A-4147-A177-3AD203B41FA5}">
                      <a16:colId xmlns:a16="http://schemas.microsoft.com/office/drawing/2014/main" val="3562770897"/>
                    </a:ext>
                  </a:extLst>
                </a:gridCol>
              </a:tblGrid>
              <a:tr h="11733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План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 </a:t>
                      </a:r>
                      <a:r>
                        <a:rPr lang="ru-RU" sz="1400" baseline="0" dirty="0" smtClean="0"/>
                        <a:t>(паспорт «Успех каждого ребенка» утв.26.08.2020 №579)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</a:t>
                      </a:r>
                    </a:p>
                    <a:p>
                      <a:pPr algn="ctr"/>
                      <a:r>
                        <a:rPr lang="ru-RU" sz="2000" dirty="0" smtClean="0"/>
                        <a:t>2020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2024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(паспорт «Успех каждого ребенка» утв.26.08.2020 №579)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96406"/>
                  </a:ext>
                </a:extLst>
              </a:tr>
              <a:tr h="678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2193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обучающихся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525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3157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обучающихся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26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619" y="404664"/>
            <a:ext cx="7704856" cy="706090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b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Билет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82544"/>
              </p:ext>
            </p:extLst>
          </p:nvPr>
        </p:nvGraphicFramePr>
        <p:xfrm>
          <a:off x="2135561" y="1700808"/>
          <a:ext cx="9000998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086">
                  <a:extLst>
                    <a:ext uri="{9D8B030D-6E8A-4147-A177-3AD203B41FA5}">
                      <a16:colId xmlns:a16="http://schemas.microsoft.com/office/drawing/2014/main" val="242370022"/>
                    </a:ext>
                  </a:extLst>
                </a:gridCol>
                <a:gridCol w="2012529">
                  <a:extLst>
                    <a:ext uri="{9D8B030D-6E8A-4147-A177-3AD203B41FA5}">
                      <a16:colId xmlns:a16="http://schemas.microsoft.com/office/drawing/2014/main" val="1050513652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3106216222"/>
                    </a:ext>
                  </a:extLst>
                </a:gridCol>
              </a:tblGrid>
              <a:tr h="12310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2020</a:t>
                      </a:r>
                    </a:p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(паспорт «Успех каждого ребенка» утв.26.08.2020 №579)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2024</a:t>
                      </a:r>
                    </a:p>
                    <a:p>
                      <a:pPr algn="ctr"/>
                      <a:r>
                        <a:rPr lang="ru-RU" baseline="0" dirty="0" smtClean="0"/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(паспорт «Успех каждого ребенка» утв.26.08.2020 №579)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242908"/>
                  </a:ext>
                </a:extLst>
              </a:tr>
              <a:tr h="7132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809 детей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детей/ 22,3%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 детей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62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2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9937102" cy="926976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детей с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ОВЗ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дополнительное образование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41161"/>
              </p:ext>
            </p:extLst>
          </p:nvPr>
        </p:nvGraphicFramePr>
        <p:xfrm>
          <a:off x="2351584" y="1052736"/>
          <a:ext cx="8136904" cy="1855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37104095"/>
                    </a:ext>
                  </a:extLst>
                </a:gridCol>
                <a:gridCol w="997034">
                  <a:extLst>
                    <a:ext uri="{9D8B030D-6E8A-4147-A177-3AD203B41FA5}">
                      <a16:colId xmlns:a16="http://schemas.microsoft.com/office/drawing/2014/main" val="2065709725"/>
                    </a:ext>
                  </a:extLst>
                </a:gridCol>
                <a:gridCol w="3755494">
                  <a:extLst>
                    <a:ext uri="{9D8B030D-6E8A-4147-A177-3AD203B41FA5}">
                      <a16:colId xmlns:a16="http://schemas.microsoft.com/office/drawing/2014/main" val="562675704"/>
                    </a:ext>
                  </a:extLst>
                </a:gridCol>
              </a:tblGrid>
              <a:tr h="14531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2020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(паспорт «Успех каждого ребенка» утв.26.08.2020 №579)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</a:t>
                      </a:r>
                    </a:p>
                    <a:p>
                      <a:pPr algn="ctr"/>
                      <a:r>
                        <a:rPr lang="ru-RU" sz="2000" dirty="0" smtClean="0"/>
                        <a:t>2020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2024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(паспорт «Успех каждого ребенка» утв.26.08.2020 №579)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75807"/>
                  </a:ext>
                </a:extLst>
              </a:tr>
              <a:tr h="40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46,5%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0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188640"/>
            <a:ext cx="7715200" cy="1143000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целевой модели дополнительного образования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15993"/>
              </p:ext>
            </p:extLst>
          </p:nvPr>
        </p:nvGraphicFramePr>
        <p:xfrm>
          <a:off x="1847528" y="1484784"/>
          <a:ext cx="9937105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585">
                  <a:extLst>
                    <a:ext uri="{9D8B030D-6E8A-4147-A177-3AD203B41FA5}">
                      <a16:colId xmlns:a16="http://schemas.microsoft.com/office/drawing/2014/main" val="1728844253"/>
                    </a:ext>
                  </a:extLst>
                </a:gridCol>
                <a:gridCol w="1490566">
                  <a:extLst>
                    <a:ext uri="{9D8B030D-6E8A-4147-A177-3AD203B41FA5}">
                      <a16:colId xmlns:a16="http://schemas.microsoft.com/office/drawing/2014/main" val="1004634869"/>
                    </a:ext>
                  </a:extLst>
                </a:gridCol>
                <a:gridCol w="1490566">
                  <a:extLst>
                    <a:ext uri="{9D8B030D-6E8A-4147-A177-3AD203B41FA5}">
                      <a16:colId xmlns:a16="http://schemas.microsoft.com/office/drawing/2014/main" val="1111922696"/>
                    </a:ext>
                  </a:extLst>
                </a:gridCol>
                <a:gridCol w="1391194">
                  <a:extLst>
                    <a:ext uri="{9D8B030D-6E8A-4147-A177-3AD203B41FA5}">
                      <a16:colId xmlns:a16="http://schemas.microsoft.com/office/drawing/2014/main" val="4103585283"/>
                    </a:ext>
                  </a:extLst>
                </a:gridCol>
                <a:gridCol w="1391194">
                  <a:extLst>
                    <a:ext uri="{9D8B030D-6E8A-4147-A177-3AD203B41FA5}">
                      <a16:colId xmlns:a16="http://schemas.microsoft.com/office/drawing/2014/main" val="3570970860"/>
                    </a:ext>
                  </a:extLst>
                </a:gridCol>
              </a:tblGrid>
              <a:tr h="6607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</a:p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</a:p>
                    <a:p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13574"/>
                  </a:ext>
                </a:extLst>
              </a:tr>
              <a:tr h="1217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охват детей в возрасте от 5 до 18 лет дополнительным образованием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395859"/>
                  </a:ext>
                </a:extLst>
              </a:tr>
              <a:tr h="265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- вовлечение обучающихся в мероприятия по развитию научно-технического творчества и естественнонаучного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-7,4%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30%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948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491</Words>
  <Application>Microsoft Office PowerPoint</Application>
  <PresentationFormat>Широкоэкранный</PresentationFormat>
  <Paragraphs>79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Times New Roman</vt:lpstr>
      <vt:lpstr>Matilda</vt:lpstr>
      <vt:lpstr>Verdana</vt:lpstr>
      <vt:lpstr>Franklin Gothic Book</vt:lpstr>
      <vt:lpstr>Arial Unicode MS</vt:lpstr>
      <vt:lpstr>Calibri</vt:lpstr>
      <vt:lpstr>PT Astra Serif</vt:lpstr>
      <vt:lpstr>1_Тема Office</vt:lpstr>
      <vt:lpstr>Office Theme</vt:lpstr>
      <vt:lpstr>Тема Office</vt:lpstr>
      <vt:lpstr>2_Тема Office</vt:lpstr>
      <vt:lpstr>Диаграмма Microsoft Excel</vt:lpstr>
      <vt:lpstr>Диаграмма</vt:lpstr>
      <vt:lpstr>Презентация PowerPoint</vt:lpstr>
      <vt:lpstr>Проект «Успех каждого ребенка» </vt:lpstr>
      <vt:lpstr>Всероссийские открытые онлайн-уроки «ПроеКТОриЯ»</vt:lpstr>
      <vt:lpstr>Общее количество обучающихся, просмотревших Всероссийские открытые онлайн-уроки  2019-2020 учебного года (накопительным итогом) (человек)</vt:lpstr>
      <vt:lpstr>Количество обучающихся, принявших участие в «Уроках Цифры» 2019-2020 учебного года (накопительным итогом) (человек) </vt:lpstr>
      <vt:lpstr>Цикл открытых уроков  «ПроеКТОриЯ», «Урок Цифры»</vt:lpstr>
      <vt:lpstr>Реализация проекта  «Билет в будущее»</vt:lpstr>
      <vt:lpstr>Вовлечение детей с ОВЗ в дополнительное образование</vt:lpstr>
      <vt:lpstr>Внедрение целевой модели дополнительного образования</vt:lpstr>
      <vt:lpstr>Вовлечение детей в деятельность детско-юношеских общественных объединений</vt:lpstr>
      <vt:lpstr>Предложения в решение: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Серебренникова Оксана Васильевна</cp:lastModifiedBy>
  <cp:revision>157</cp:revision>
  <dcterms:created xsi:type="dcterms:W3CDTF">2014-07-06T18:18:01Z</dcterms:created>
  <dcterms:modified xsi:type="dcterms:W3CDTF">2021-02-09T01:43:33Z</dcterms:modified>
</cp:coreProperties>
</file>