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73" r:id="rId4"/>
    <p:sldId id="274" r:id="rId5"/>
    <p:sldId id="278" r:id="rId6"/>
    <p:sldId id="264" r:id="rId7"/>
    <p:sldId id="277" r:id="rId8"/>
    <p:sldId id="275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747551987464923E-2"/>
          <c:y val="0.2060124081826866"/>
          <c:w val="0.94225244801253505"/>
          <c:h val="0.7302605608298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программа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7369454700552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1316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C13-422A-BDA7-730426BA5F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1284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C13-422A-BDA7-730426BA5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1316</c:v>
                </c:pt>
                <c:pt idx="1">
                  <c:v>1284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FB-4FB5-8179-D052100ACE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программы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7105909187845187E-3"/>
                  <c:y val="-4.659889523926324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1253</a:t>
                    </a:r>
                  </a:p>
                  <a:p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C13-422A-BDA7-730426BA5F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1129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C13-422A-BDA7-730426BA5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1253</c:v>
                </c:pt>
                <c:pt idx="1">
                  <c:v>1129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FB-4FB5-8179-D052100ACE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программы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950</a:t>
                    </a:r>
                  </a:p>
                  <a:p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C13-422A-BDA7-730426BA5F04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4A75F18-183D-46E7-8A4E-9B96A0E06620}" type="VALUE">
                      <a:rPr lang="en-US" sz="1600" b="1"/>
                      <a:pPr>
                        <a:defRPr sz="16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2E-4D26-AF1D-BACA695A8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950</c:v>
                </c:pt>
                <c:pt idx="1">
                  <c:v>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FB-4FB5-8179-D052100ACEB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программы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676A27F-4BF7-4255-828D-39568225485D}" type="VALUE">
                      <a:rPr lang="en-US" sz="1600" b="1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72E-4020-A13C-F875B6038457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="1" dirty="0" smtClean="0"/>
                      <a:t>1937</a:t>
                    </a:r>
                    <a:endParaRPr lang="en-US" sz="18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0313571647024189E-2"/>
                      <c:h val="5.12006278742482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52E-4D26-AF1D-BACA695A8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1814</c:v>
                </c:pt>
                <c:pt idx="1">
                  <c:v>1934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AB-4C53-AC9E-E5A4473BA7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0242208"/>
        <c:axId val="1360251776"/>
      </c:barChart>
      <c:catAx>
        <c:axId val="136024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0251776"/>
        <c:crosses val="autoZero"/>
        <c:auto val="1"/>
        <c:lblAlgn val="ctr"/>
        <c:lblOffset val="100"/>
        <c:noMultiLvlLbl val="0"/>
      </c:catAx>
      <c:valAx>
        <c:axId val="136025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024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913635508456137"/>
          <c:y val="0.43275668339691159"/>
          <c:w val="0.2722396101802434"/>
          <c:h val="0.296484655800414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9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4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1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22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996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30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52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2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11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07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4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2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97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5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9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53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5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FEC04B-CD72-466B-8BE0-CC46CE67600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3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213" y="794942"/>
            <a:ext cx="8555573" cy="2505695"/>
          </a:xfr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зачисления обучающихся в АИС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75945" y="5996580"/>
            <a:ext cx="4924301" cy="861420"/>
          </a:xfrm>
        </p:spPr>
        <p:txBody>
          <a:bodyPr>
            <a:noAutofit/>
          </a:bodyPr>
          <a:lstStyle/>
          <a:p>
            <a:pPr algn="ctr"/>
            <a:r>
              <a:rPr lang="ru-RU" sz="1400" b="1" u="sng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В.С. Пасенкова</a:t>
            </a:r>
          </a:p>
          <a:p>
            <a:pPr algn="ctr"/>
            <a:r>
              <a:rPr lang="ru-RU" sz="1400" b="1" u="sng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главный специалист инспекторско-аналитического отдела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2736" y="118752"/>
            <a:ext cx="1552381" cy="13523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486399" y="6427290"/>
            <a:ext cx="1947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2023 год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9316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4357" y="-130629"/>
            <a:ext cx="8796400" cy="1584960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</a:t>
            </a: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«Успех каждого ребенка»</a:t>
            </a:r>
            <a:endParaRPr lang="ru-RU" sz="32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1235" y="1541655"/>
            <a:ext cx="9046889" cy="27770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городском округе Стрежевой к 2024 году для детей в возрасте от 5 до 18 лет доступных для каждого и качественных условий для воспитания гармонично развитой и социально ответственной личности путем увеличения охвата дополнительным образованием до 80% от общего числа детей, обновления содержания и методов дополнительного образования детей, развития кадрового потенциала и модернизации инфраструктуры системы дополнительного образования детей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6364" y="4318659"/>
            <a:ext cx="65314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показатель должен составлять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78,5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621" y="192231"/>
            <a:ext cx="8158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учреждения в АИС ПФДО 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2566" y="1081851"/>
            <a:ext cx="150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795" y="1051506"/>
            <a:ext cx="1662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37765" y="1081851"/>
            <a:ext cx="2268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1638" y="2361993"/>
            <a:ext cx="2826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«Гимназия №1»,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№2»,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№3»,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№4»,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№5»,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№7»,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«СКоШ».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№6»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667994" y="1733983"/>
            <a:ext cx="166254" cy="530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78554" y="2382568"/>
            <a:ext cx="44057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Стрежевой»: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«Солнышко»,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«Петушок»,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«Золотой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«Колобок»,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«Золотая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рыбка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Журавушка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«Росинка»,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«Ромашка»,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48056" y="2220823"/>
            <a:ext cx="2778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«ЦДОД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«ДЭБЦ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«ДЮЦ ЦТС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БУДО «СШ»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952" y="1670706"/>
            <a:ext cx="219475" cy="55478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7994" y="1709507"/>
            <a:ext cx="219475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91115549"/>
              </p:ext>
            </p:extLst>
          </p:nvPr>
        </p:nvGraphicFramePr>
        <p:xfrm>
          <a:off x="2043546" y="1021278"/>
          <a:ext cx="9462654" cy="5450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40724" y="98084"/>
            <a:ext cx="946265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обучающихся по программ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образования- 4280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43545" y="1232991"/>
            <a:ext cx="8375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общеразвивающие программы-413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2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55075" y="516900"/>
            <a:ext cx="832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сертификатов у обучающихся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661063" y="2494799"/>
            <a:ext cx="3657600" cy="2636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56763" y="2695699"/>
            <a:ext cx="4156363" cy="345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827814" y="2484243"/>
            <a:ext cx="14725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7808" y="3139717"/>
            <a:ext cx="2790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7238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09505" y="3773879"/>
            <a:ext cx="3479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9657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1063" y="1855923"/>
            <a:ext cx="4025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 от 5 до 18 лет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6527" y="1920641"/>
            <a:ext cx="42454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выданных сертификатов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86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514753"/>
              </p:ext>
            </p:extLst>
          </p:nvPr>
        </p:nvGraphicFramePr>
        <p:xfrm>
          <a:off x="2208810" y="207635"/>
          <a:ext cx="9155877" cy="65204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35536">
                  <a:extLst>
                    <a:ext uri="{9D8B030D-6E8A-4147-A177-3AD203B41FA5}">
                      <a16:colId xmlns:a16="http://schemas.microsoft.com/office/drawing/2014/main" val="2215973492"/>
                    </a:ext>
                  </a:extLst>
                </a:gridCol>
                <a:gridCol w="2306179">
                  <a:extLst>
                    <a:ext uri="{9D8B030D-6E8A-4147-A177-3AD203B41FA5}">
                      <a16:colId xmlns:a16="http://schemas.microsoft.com/office/drawing/2014/main" val="1012023538"/>
                    </a:ext>
                  </a:extLst>
                </a:gridCol>
                <a:gridCol w="2535650">
                  <a:extLst>
                    <a:ext uri="{9D8B030D-6E8A-4147-A177-3AD203B41FA5}">
                      <a16:colId xmlns:a16="http://schemas.microsoft.com/office/drawing/2014/main" val="2629017638"/>
                    </a:ext>
                  </a:extLst>
                </a:gridCol>
                <a:gridCol w="1078512">
                  <a:extLst>
                    <a:ext uri="{9D8B030D-6E8A-4147-A177-3AD203B41FA5}">
                      <a16:colId xmlns:a16="http://schemas.microsoft.com/office/drawing/2014/main" val="926104183"/>
                    </a:ext>
                  </a:extLst>
                </a:gridCol>
              </a:tblGrid>
              <a:tr h="582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зачислений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337684556"/>
                  </a:ext>
                </a:extLst>
              </a:tr>
              <a:tr h="688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сертификаты ПФДО, используемые для сертифицированных программ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сертификаты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ПФДО,  используемые для иных и значимых программ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54880717"/>
                  </a:ext>
                </a:extLst>
              </a:tr>
              <a:tr h="458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муниципалитете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1114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8205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10402</a:t>
                      </a: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331350088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Гимназия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895897389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2"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553727911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3"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65468343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4"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089467271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5"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797998852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«СОШ №6»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469887385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7"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600777164"/>
                  </a:ext>
                </a:extLst>
              </a:tr>
              <a:tr h="357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«СКоШ»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406836753"/>
                  </a:ext>
                </a:extLst>
              </a:tr>
              <a:tr h="400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«Детский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сад Стрежевой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791758031"/>
                  </a:ext>
                </a:extLst>
              </a:tr>
              <a:tr h="40093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«ЦДОД»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34936303"/>
                  </a:ext>
                </a:extLst>
              </a:tr>
              <a:tr h="40093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«ДЭБЦ»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66977855"/>
                  </a:ext>
                </a:extLst>
              </a:tr>
              <a:tr h="40093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ДЮЦ «ЦТС»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85140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70180"/>
              </p:ext>
            </p:extLst>
          </p:nvPr>
        </p:nvGraphicFramePr>
        <p:xfrm>
          <a:off x="1531917" y="85019"/>
          <a:ext cx="10141528" cy="67123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165314">
                  <a:extLst>
                    <a:ext uri="{9D8B030D-6E8A-4147-A177-3AD203B41FA5}">
                      <a16:colId xmlns:a16="http://schemas.microsoft.com/office/drawing/2014/main" val="2215973492"/>
                    </a:ext>
                  </a:extLst>
                </a:gridCol>
                <a:gridCol w="1322024">
                  <a:extLst>
                    <a:ext uri="{9D8B030D-6E8A-4147-A177-3AD203B41FA5}">
                      <a16:colId xmlns:a16="http://schemas.microsoft.com/office/drawing/2014/main" val="2629017638"/>
                    </a:ext>
                  </a:extLst>
                </a:gridCol>
                <a:gridCol w="1002586">
                  <a:extLst>
                    <a:ext uri="{9D8B030D-6E8A-4147-A177-3AD203B41FA5}">
                      <a16:colId xmlns:a16="http://schemas.microsoft.com/office/drawing/2014/main" val="926104183"/>
                    </a:ext>
                  </a:extLst>
                </a:gridCol>
                <a:gridCol w="1002586">
                  <a:extLst>
                    <a:ext uri="{9D8B030D-6E8A-4147-A177-3AD203B41FA5}">
                      <a16:colId xmlns:a16="http://schemas.microsoft.com/office/drawing/2014/main" val="3587710535"/>
                    </a:ext>
                  </a:extLst>
                </a:gridCol>
                <a:gridCol w="1649018">
                  <a:extLst>
                    <a:ext uri="{9D8B030D-6E8A-4147-A177-3AD203B41FA5}">
                      <a16:colId xmlns:a16="http://schemas.microsoft.com/office/drawing/2014/main" val="652460020"/>
                    </a:ext>
                  </a:extLst>
                </a:gridCol>
              </a:tblGrid>
              <a:tr h="3418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зачислений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337684556"/>
                  </a:ext>
                </a:extLst>
              </a:tr>
              <a:tr h="2716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54880717"/>
                  </a:ext>
                </a:extLst>
              </a:tr>
              <a:tr h="423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муниципалитете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10202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10322</a:t>
                      </a: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10402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+80</a:t>
                      </a: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331350088"/>
                  </a:ext>
                </a:extLst>
              </a:tr>
              <a:tr h="2716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895897389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Гимназия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925755996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553727911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65468343"/>
                  </a:ext>
                </a:extLst>
              </a:tr>
              <a:tr h="288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4"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-123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089467271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5"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797998852"/>
                  </a:ext>
                </a:extLst>
              </a:tr>
              <a:tr h="269706">
                <a:tc>
                  <a:txBody>
                    <a:bodyPr/>
                    <a:lstStyle/>
                    <a:p>
                      <a:pPr algn="ctr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«СОШ №6»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469887385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7"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204269508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«СКоШ»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406836753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«Детский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сад Стрежевой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+239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791758031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«Солнышко»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184684873"/>
                  </a:ext>
                </a:extLst>
              </a:tr>
              <a:tr h="30314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«Петушок»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1939961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«Золотой ключик»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+42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89972640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«Колобок»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+29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928542809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«Золотая рыбка»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+37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511993293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«Журавушка»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679577566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«Росинка»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+105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80651196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«Ромашка»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048837342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Семицветик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544676281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«ЦДОД»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-332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34936303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«ДЭБЦ»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+221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66977855"/>
                  </a:ext>
                </a:extLst>
              </a:tr>
              <a:tr h="24221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ДЮЦ «ЦТС»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85140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34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406759"/>
              </p:ext>
            </p:extLst>
          </p:nvPr>
        </p:nvGraphicFramePr>
        <p:xfrm>
          <a:off x="2258292" y="1662546"/>
          <a:ext cx="8821385" cy="4756598"/>
        </p:xfrm>
        <a:graphic>
          <a:graphicData uri="http://schemas.openxmlformats.org/drawingml/2006/table">
            <a:tbl>
              <a:tblPr firstRow="1" bandRow="1"/>
              <a:tblGrid>
                <a:gridCol w="3111703">
                  <a:extLst>
                    <a:ext uri="{9D8B030D-6E8A-4147-A177-3AD203B41FA5}">
                      <a16:colId xmlns:a16="http://schemas.microsoft.com/office/drawing/2014/main" val="3597992464"/>
                    </a:ext>
                  </a:extLst>
                </a:gridCol>
                <a:gridCol w="1864086">
                  <a:extLst>
                    <a:ext uri="{9D8B030D-6E8A-4147-A177-3AD203B41FA5}">
                      <a16:colId xmlns:a16="http://schemas.microsoft.com/office/drawing/2014/main" val="1701950607"/>
                    </a:ext>
                  </a:extLst>
                </a:gridCol>
                <a:gridCol w="1952153">
                  <a:extLst>
                    <a:ext uri="{9D8B030D-6E8A-4147-A177-3AD203B41FA5}">
                      <a16:colId xmlns:a16="http://schemas.microsoft.com/office/drawing/2014/main" val="532512575"/>
                    </a:ext>
                  </a:extLst>
                </a:gridCol>
                <a:gridCol w="1893443">
                  <a:extLst>
                    <a:ext uri="{9D8B030D-6E8A-4147-A177-3AD203B41FA5}">
                      <a16:colId xmlns:a16="http://schemas.microsoft.com/office/drawing/2014/main" val="1414657143"/>
                    </a:ext>
                  </a:extLst>
                </a:gridCol>
              </a:tblGrid>
              <a:tr h="68658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Общеобразовательное учреждение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+/-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04980"/>
                  </a:ext>
                </a:extLst>
              </a:tr>
              <a:tr h="480565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«Гимназия №1»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32423"/>
                  </a:ext>
                </a:extLst>
              </a:tr>
              <a:tr h="49548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№2»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985561"/>
                  </a:ext>
                </a:extLst>
              </a:tr>
              <a:tr h="41841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№3»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-56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156"/>
                  </a:ext>
                </a:extLst>
              </a:tr>
              <a:tr h="42942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№4»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12043"/>
                  </a:ext>
                </a:extLst>
              </a:tr>
              <a:tr h="44043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№5»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16333"/>
                  </a:ext>
                </a:extLst>
              </a:tr>
              <a:tr h="46660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«СОШ №6»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84085"/>
                  </a:ext>
                </a:extLst>
              </a:tr>
              <a:tr h="66231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«СОШ №7»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42876"/>
                  </a:ext>
                </a:extLst>
              </a:tr>
              <a:tr h="66231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1531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1695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+164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17568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8774" y="190004"/>
            <a:ext cx="11473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Центры образования «Точка роста» естественно-научной и технологической направленности, цифрового и гуманитарной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профилей.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овые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места дополнительного образования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детей.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2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492" y="207818"/>
            <a:ext cx="8831076" cy="1582387"/>
          </a:xfrm>
        </p:spPr>
        <p:txBody>
          <a:bodyPr>
            <a:normAutofit/>
          </a:bodyPr>
          <a:lstStyle/>
          <a:p>
            <a:pPr algn="l"/>
            <a:r>
              <a:rPr lang="ru-RU" sz="4800" spc="-1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Адресные рекомендации:</a:t>
            </a:r>
            <a:endParaRPr lang="ru-RU" sz="4800" spc="-1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35679"/>
            <a:ext cx="10018713" cy="38198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Руководителям образовательных учреждений: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сохранность контингента обучающихся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программам дополнительного образования 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учебного года.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  организовать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 привлечению детей к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обучению по программам дополнительного образования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ранее не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использовавших сертификаты.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Руководителю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МОУДО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«ЦДОД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обеспечить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зачисление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 в срок до 10.11.2023 года.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Руководителям МОУ «СОШ №3», МОУ «СОШ №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4» взять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контроль зачисление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по программам дополнительного образования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 в срок до 10.11.2023 года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Руководителям МОУ «Гимназия №1», МОУ «СОШ №3», МОУ «СОШ №6» взять под контроль зачисление детей по программам дополнительного образования Центров цифрового и гуманитарного профилей,  естественно-научной и технологической направленности образования «Точка роста»  в срок до 10.11.2023 года.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3356</TotalTime>
  <Words>853</Words>
  <Application>Microsoft Office PowerPoint</Application>
  <PresentationFormat>Широкоэкранный</PresentationFormat>
  <Paragraphs>270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PT Astra Serif</vt:lpstr>
      <vt:lpstr>Times New Roman</vt:lpstr>
      <vt:lpstr>Параллакс</vt:lpstr>
      <vt:lpstr>Итоги зачисления обучающихся в АИС ПФДО</vt:lpstr>
      <vt:lpstr>Муниципальный проект  «Успех каждого ребенка»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Адресные рекомендации: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Предварительные результаты работы образовательных учреждений в ПФДО. 2019-2020 учебный год</dc:title>
  <dc:creator>Лешкова Ольга Николаевна</dc:creator>
  <cp:lastModifiedBy>Пасенкова Валентина Сергеевна</cp:lastModifiedBy>
  <cp:revision>160</cp:revision>
  <cp:lastPrinted>2020-10-20T01:36:14Z</cp:lastPrinted>
  <dcterms:created xsi:type="dcterms:W3CDTF">2019-11-01T03:12:27Z</dcterms:created>
  <dcterms:modified xsi:type="dcterms:W3CDTF">2023-11-07T05:45:05Z</dcterms:modified>
</cp:coreProperties>
</file>