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73" r:id="rId5"/>
    <p:sldId id="260" r:id="rId6"/>
    <p:sldId id="264" r:id="rId7"/>
    <p:sldId id="275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888292350794164E-2"/>
          <c:y val="0"/>
          <c:w val="0.91137949124354012"/>
          <c:h val="0.933474717416361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1-3C92-4E31-9B63-17C88ED71BC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3C92-4E31-9B63-17C88ED71B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Выдано</c:v>
                </c:pt>
                <c:pt idx="1">
                  <c:v>Нет сертификата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92-4E31-9B63-17C88ED71BC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2131572990496"/>
          <c:y val="0.2492819900192258"/>
          <c:w val="0.89097868427009508"/>
          <c:h val="0.6724431578140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программа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2020-2021</c:v>
                </c:pt>
                <c:pt idx="1">
                  <c:v>2021-2022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1848</c:v>
                </c:pt>
                <c:pt idx="1">
                  <c:v>1718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FB-4FB5-8179-D052100ACE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программы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2020-2021</c:v>
                </c:pt>
                <c:pt idx="1">
                  <c:v>2021-2022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1140</c:v>
                </c:pt>
                <c:pt idx="1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FB-4FB5-8179-D052100ACE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программы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2020-2021</c:v>
                </c:pt>
                <c:pt idx="1">
                  <c:v>2021-2022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928</c:v>
                </c:pt>
                <c:pt idx="1">
                  <c:v>1333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FB-4FB5-8179-D052100ACE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0242208"/>
        <c:axId val="1360251776"/>
      </c:barChart>
      <c:catAx>
        <c:axId val="1360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0251776"/>
        <c:crosses val="autoZero"/>
        <c:auto val="1"/>
        <c:lblAlgn val="ctr"/>
        <c:lblOffset val="100"/>
        <c:noMultiLvlLbl val="0"/>
      </c:catAx>
      <c:valAx>
        <c:axId val="136025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024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945287382729157"/>
          <c:y val="0.53820729311499471"/>
          <c:w val="0.42517617184453821"/>
          <c:h val="0.20804080501642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2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996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30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2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2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1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2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5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3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FEC04B-CD72-466B-8BE0-CC46CE67600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213" y="794942"/>
            <a:ext cx="8555573" cy="2505695"/>
          </a:xfr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зачисления обучающихся в </a:t>
            </a:r>
            <a:r>
              <a:rPr lang="ru-RU" sz="44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АИС </a:t>
            </a:r>
            <a:r>
              <a:rPr lang="ru-RU" sz="4400" b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ПФДО-2021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75945" y="5996580"/>
            <a:ext cx="4924301" cy="861420"/>
          </a:xfrm>
        </p:spPr>
        <p:txBody>
          <a:bodyPr>
            <a:noAutofit/>
          </a:bodyPr>
          <a:lstStyle/>
          <a:p>
            <a:pPr algn="ctr"/>
            <a:r>
              <a:rPr lang="ru-RU" sz="1400" b="1" u="sng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В.С. Пасенкова</a:t>
            </a:r>
          </a:p>
          <a:p>
            <a:pPr algn="ctr"/>
            <a:r>
              <a:rPr lang="ru-RU" sz="1400" b="1" u="sng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главный специалист инспекторско-аналитического отдела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736" y="118752"/>
            <a:ext cx="1552381" cy="1352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6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4575" y="365760"/>
            <a:ext cx="8796400" cy="1584960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</a:t>
            </a: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</a:t>
            </a:r>
            <a:endParaRPr lang="ru-RU" sz="32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4575" y="2432305"/>
            <a:ext cx="8686671" cy="3858767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городском округе Стрежевой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80% 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967" y="353568"/>
            <a:ext cx="10018713" cy="101193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532534"/>
              </p:ext>
            </p:extLst>
          </p:nvPr>
        </p:nvGraphicFramePr>
        <p:xfrm>
          <a:off x="280415" y="256033"/>
          <a:ext cx="11545824" cy="6377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903">
                  <a:extLst>
                    <a:ext uri="{9D8B030D-6E8A-4147-A177-3AD203B41FA5}">
                      <a16:colId xmlns:a16="http://schemas.microsoft.com/office/drawing/2014/main" val="1726742673"/>
                    </a:ext>
                  </a:extLst>
                </a:gridCol>
                <a:gridCol w="3812370">
                  <a:extLst>
                    <a:ext uri="{9D8B030D-6E8A-4147-A177-3AD203B41FA5}">
                      <a16:colId xmlns:a16="http://schemas.microsoft.com/office/drawing/2014/main" val="426080919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3634027971"/>
                    </a:ext>
                  </a:extLst>
                </a:gridCol>
                <a:gridCol w="1092372">
                  <a:extLst>
                    <a:ext uri="{9D8B030D-6E8A-4147-A177-3AD203B41FA5}">
                      <a16:colId xmlns:a16="http://schemas.microsoft.com/office/drawing/2014/main" val="3419441353"/>
                    </a:ext>
                  </a:extLst>
                </a:gridCol>
                <a:gridCol w="1496290">
                  <a:extLst>
                    <a:ext uri="{9D8B030D-6E8A-4147-A177-3AD203B41FA5}">
                      <a16:colId xmlns:a16="http://schemas.microsoft.com/office/drawing/2014/main" val="4189634154"/>
                    </a:ext>
                  </a:extLst>
                </a:gridCol>
                <a:gridCol w="934826">
                  <a:extLst>
                    <a:ext uri="{9D8B030D-6E8A-4147-A177-3AD203B41FA5}">
                      <a16:colId xmlns:a16="http://schemas.microsoft.com/office/drawing/2014/main" val="3377164246"/>
                    </a:ext>
                  </a:extLst>
                </a:gridCol>
                <a:gridCol w="1231392">
                  <a:extLst>
                    <a:ext uri="{9D8B030D-6E8A-4147-A177-3AD203B41FA5}">
                      <a16:colId xmlns:a16="http://schemas.microsoft.com/office/drawing/2014/main" val="3370161142"/>
                    </a:ext>
                  </a:extLst>
                </a:gridCol>
                <a:gridCol w="1121663">
                  <a:extLst>
                    <a:ext uri="{9D8B030D-6E8A-4147-A177-3AD203B41FA5}">
                      <a16:colId xmlns:a16="http://schemas.microsoft.com/office/drawing/2014/main" val="2639672846"/>
                    </a:ext>
                  </a:extLst>
                </a:gridCol>
              </a:tblGrid>
              <a:tr h="851313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2106775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Доля детей в возрасте от 5 до 18 лет, проживающих на территории городского округа Стрежевой, охваченных дополнительным образованием,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73 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75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 smtClean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76/73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77</a:t>
                      </a:r>
                      <a:endParaRPr lang="ru-RU" sz="3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78,5</a:t>
                      </a:r>
                      <a:endParaRPr lang="ru-RU" sz="3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80</a:t>
                      </a:r>
                      <a:endParaRPr lang="ru-RU" sz="3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2841869"/>
                  </a:ext>
                </a:extLst>
              </a:tr>
              <a:tr h="170840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spc="-1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том числе, охваченных доплнительными  общеобразовательными программами технической и естественнонаууной</a:t>
                      </a:r>
                      <a:r>
                        <a:rPr lang="ru-RU" sz="1800" kern="1200" spc="-10" baseline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направленности , %</a:t>
                      </a:r>
                      <a:r>
                        <a:rPr lang="ru-RU" sz="1800" kern="1200" spc="-1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ru-RU" sz="1800" kern="1200" spc="-1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21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21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21/21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22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24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25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0316862"/>
                  </a:ext>
                </a:extLst>
              </a:tr>
              <a:tr h="1810843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в возрасте от 5 до 18 лет, с ограниченными возможностями здоровья, осваивающие дополнительные общеобразовательные программы, в том числе с использованием дистанционных технологий,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52/56,5</a:t>
                      </a:r>
                      <a:endParaRPr lang="ru-RU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293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7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621" y="192231"/>
            <a:ext cx="81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учреждения в АИС ПФДО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566" y="1081851"/>
            <a:ext cx="150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795" y="1051506"/>
            <a:ext cx="166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7765" y="1081851"/>
            <a:ext cx="2268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1638" y="2361993"/>
            <a:ext cx="2826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«Гимназия №1»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№2»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№3»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№4»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№5»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№7»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67994" y="1733983"/>
            <a:ext cx="166254" cy="530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73776" y="2386468"/>
            <a:ext cx="44057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1 «Солнышко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«ЦРР № 3 «Петушок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«ЦРР № 5 «Золотой ключик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6 «Колобок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7 «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Рябинушка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8 «Золотая рыбка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9 «Журавушка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«ЦРР № 10 «Росинка»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11 «Ромашка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«ДС № 12 «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48056" y="2220823"/>
            <a:ext cx="277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«ЦДОД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«ДЭБЦ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«ДЮЦ ЦТС»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952" y="1670706"/>
            <a:ext cx="219475" cy="55478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994" y="1709507"/>
            <a:ext cx="219475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8151" y="0"/>
            <a:ext cx="10564873" cy="17456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7154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сертификатов –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7382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891664"/>
              </p:ext>
            </p:extLst>
          </p:nvPr>
        </p:nvGraphicFramePr>
        <p:xfrm>
          <a:off x="2624447" y="2078183"/>
          <a:ext cx="8490856" cy="456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18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063431"/>
              </p:ext>
            </p:extLst>
          </p:nvPr>
        </p:nvGraphicFramePr>
        <p:xfrm>
          <a:off x="1579416" y="282058"/>
          <a:ext cx="10248405" cy="6190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80891">
                  <a:extLst>
                    <a:ext uri="{9D8B030D-6E8A-4147-A177-3AD203B41FA5}">
                      <a16:colId xmlns:a16="http://schemas.microsoft.com/office/drawing/2014/main" val="2215973492"/>
                    </a:ext>
                  </a:extLst>
                </a:gridCol>
                <a:gridCol w="1079310">
                  <a:extLst>
                    <a:ext uri="{9D8B030D-6E8A-4147-A177-3AD203B41FA5}">
                      <a16:colId xmlns:a16="http://schemas.microsoft.com/office/drawing/2014/main" val="1295044300"/>
                    </a:ext>
                  </a:extLst>
                </a:gridCol>
                <a:gridCol w="1079310">
                  <a:extLst>
                    <a:ext uri="{9D8B030D-6E8A-4147-A177-3AD203B41FA5}">
                      <a16:colId xmlns:a16="http://schemas.microsoft.com/office/drawing/2014/main" val="1919396287"/>
                    </a:ext>
                  </a:extLst>
                </a:gridCol>
                <a:gridCol w="1079310">
                  <a:extLst>
                    <a:ext uri="{9D8B030D-6E8A-4147-A177-3AD203B41FA5}">
                      <a16:colId xmlns:a16="http://schemas.microsoft.com/office/drawing/2014/main" val="1292112002"/>
                    </a:ext>
                  </a:extLst>
                </a:gridCol>
                <a:gridCol w="1143196">
                  <a:extLst>
                    <a:ext uri="{9D8B030D-6E8A-4147-A177-3AD203B41FA5}">
                      <a16:colId xmlns:a16="http://schemas.microsoft.com/office/drawing/2014/main" val="2629017638"/>
                    </a:ext>
                  </a:extLst>
                </a:gridCol>
                <a:gridCol w="1143194">
                  <a:extLst>
                    <a:ext uri="{9D8B030D-6E8A-4147-A177-3AD203B41FA5}">
                      <a16:colId xmlns:a16="http://schemas.microsoft.com/office/drawing/2014/main" val="926104183"/>
                    </a:ext>
                  </a:extLst>
                </a:gridCol>
                <a:gridCol w="1143194">
                  <a:extLst>
                    <a:ext uri="{9D8B030D-6E8A-4147-A177-3AD203B41FA5}">
                      <a16:colId xmlns:a16="http://schemas.microsoft.com/office/drawing/2014/main" val="652460020"/>
                    </a:ext>
                  </a:extLst>
                </a:gridCol>
              </a:tblGrid>
              <a:tr h="533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зачислений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337684556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ПФ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54880717"/>
                  </a:ext>
                </a:extLst>
              </a:tr>
              <a:tr h="27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муниципалитете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331350088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895897389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2"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553727911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3"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65468343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4"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089467271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5"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797998852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7"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469887385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"ДС № 1 "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Солнышко"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791758031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"ЦРР №3 "Петушок"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591543360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"ЦРР № 5 "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</a:t>
                      </a:r>
                      <a:r>
                        <a:rPr lang="ru-RU" sz="13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ключик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764169063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"ДС № 6 "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Колобок"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156609621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«ДС №7 «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Рябинушка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195792056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«ДС №8 «Золотая рыбка»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077020854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«ДС №9 «Журавушка»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284451517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"ЦРР № 10 "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Росинка"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893120646"/>
                  </a:ext>
                </a:extLst>
              </a:tr>
              <a:tr h="23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"ДС № 11 "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Ромашка"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88362635"/>
                  </a:ext>
                </a:extLst>
              </a:tr>
              <a:tr h="3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"ДС № 12 "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Семицветик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037055173"/>
                  </a:ext>
                </a:extLst>
              </a:tr>
              <a:tr h="250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МОУДО "ДЮЦ ЦТС"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138877354"/>
                  </a:ext>
                </a:extLst>
              </a:tr>
              <a:tr h="250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МОУДО "ЦДОД"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+179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603871160"/>
                  </a:ext>
                </a:extLst>
              </a:tr>
              <a:tr h="250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МОУДО "ДЭБЦ"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95217739"/>
                  </a:ext>
                </a:extLst>
              </a:tr>
              <a:tr h="250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МБУДО "ДЮСШ"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+611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18468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276" y="467410"/>
            <a:ext cx="6797629" cy="963251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8584"/>
              </p:ext>
            </p:extLst>
          </p:nvPr>
        </p:nvGraphicFramePr>
        <p:xfrm>
          <a:off x="2258292" y="1897301"/>
          <a:ext cx="8326581" cy="3406064"/>
        </p:xfrm>
        <a:graphic>
          <a:graphicData uri="http://schemas.openxmlformats.org/drawingml/2006/table">
            <a:tbl>
              <a:tblPr firstRow="1" bandRow="1"/>
              <a:tblGrid>
                <a:gridCol w="2937163">
                  <a:extLst>
                    <a:ext uri="{9D8B030D-6E8A-4147-A177-3AD203B41FA5}">
                      <a16:colId xmlns:a16="http://schemas.microsoft.com/office/drawing/2014/main" val="3597992464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1701950607"/>
                    </a:ext>
                  </a:extLst>
                </a:gridCol>
                <a:gridCol w="1842654">
                  <a:extLst>
                    <a:ext uri="{9D8B030D-6E8A-4147-A177-3AD203B41FA5}">
                      <a16:colId xmlns:a16="http://schemas.microsoft.com/office/drawing/2014/main" val="532512575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1414657143"/>
                    </a:ext>
                  </a:extLst>
                </a:gridCol>
              </a:tblGrid>
              <a:tr h="6762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/>
                        <a:t>Общеобразовательное</a:t>
                      </a:r>
                      <a:r>
                        <a:rPr lang="ru-RU" sz="2000" u="none" baseline="0" dirty="0" smtClean="0"/>
                        <a:t> учреждение</a:t>
                      </a:r>
                      <a:endParaRPr lang="ru-RU" sz="2000" u="non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/>
                        <a:t>План</a:t>
                      </a:r>
                      <a:endParaRPr lang="ru-RU" sz="2000" u="non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/>
                        <a:t>Факт</a:t>
                      </a:r>
                      <a:endParaRPr lang="ru-RU" sz="2000" u="non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/>
                        <a:t>+/-</a:t>
                      </a:r>
                      <a:endParaRPr lang="ru-RU" sz="2000" u="non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04980"/>
                  </a:ext>
                </a:extLst>
              </a:tr>
              <a:tr h="6762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МОУ» СОШ №2»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32423"/>
                  </a:ext>
                </a:extLst>
              </a:tr>
              <a:tr h="6762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№3»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156"/>
                  </a:ext>
                </a:extLst>
              </a:tr>
              <a:tr h="6762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№4»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12043"/>
                  </a:ext>
                </a:extLst>
              </a:tr>
              <a:tr h="6762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№5»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1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12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15299407"/>
              </p:ext>
            </p:extLst>
          </p:nvPr>
        </p:nvGraphicFramePr>
        <p:xfrm>
          <a:off x="2133600" y="802105"/>
          <a:ext cx="9464842" cy="570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61953" y="494328"/>
            <a:ext cx="8110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программ дополнительного образования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2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1995</TotalTime>
  <Words>667</Words>
  <Application>Microsoft Office PowerPoint</Application>
  <PresentationFormat>Широкоэкранный</PresentationFormat>
  <Paragraphs>233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Corbel</vt:lpstr>
      <vt:lpstr>Times New Roman</vt:lpstr>
      <vt:lpstr>Параллакс</vt:lpstr>
      <vt:lpstr>Итоги зачисления обучающихся в АИС ПФДО-2021</vt:lpstr>
      <vt:lpstr>Муниципальный проект  «Успех каждого ребенка»</vt:lpstr>
      <vt:lpstr>Презентация PowerPoint</vt:lpstr>
      <vt:lpstr>Презентация PowerPoint</vt:lpstr>
      <vt:lpstr>7154 сертификатов – 7382 детей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результаты работы образовательных учреждений в ПФДО. 2019-2020 учебный год</dc:title>
  <dc:creator>Лешкова Ольга Николаевна</dc:creator>
  <cp:lastModifiedBy>Серебренникова Оксана Васильевна</cp:lastModifiedBy>
  <cp:revision>77</cp:revision>
  <cp:lastPrinted>2020-10-20T01:36:14Z</cp:lastPrinted>
  <dcterms:created xsi:type="dcterms:W3CDTF">2019-11-01T03:12:27Z</dcterms:created>
  <dcterms:modified xsi:type="dcterms:W3CDTF">2021-12-01T03:49:30Z</dcterms:modified>
</cp:coreProperties>
</file>