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57" r:id="rId3"/>
    <p:sldId id="258" r:id="rId4"/>
    <p:sldId id="273" r:id="rId5"/>
    <p:sldId id="260" r:id="rId6"/>
    <p:sldId id="264" r:id="rId7"/>
    <p:sldId id="275" r:id="rId8"/>
    <p:sldId id="27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7888292350794164E-2"/>
          <c:y val="0"/>
          <c:w val="0.91137949124354012"/>
          <c:h val="0.9334747174163617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lumMod val="102000"/>
                    </a:schemeClr>
                  </a:gs>
                  <a:gs pos="100000">
                    <a:schemeClr val="accent1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1-3C92-4E31-9B63-17C88ED71BC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6000"/>
                      <a:lumMod val="102000"/>
                    </a:schemeClr>
                  </a:gs>
                  <a:gs pos="100000">
                    <a:schemeClr val="accent2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3-3C92-4E31-9B63-17C88ED71BC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Выдано</c:v>
                </c:pt>
                <c:pt idx="1">
                  <c:v>Нет сертификата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97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C92-4E31-9B63-17C88ED71BC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902131572990496"/>
          <c:y val="0.2492819900192258"/>
          <c:w val="0.89097868427009508"/>
          <c:h val="0.67244315781400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программа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2020-2021</c:v>
                </c:pt>
                <c:pt idx="1">
                  <c:v>2021-2022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1848</c:v>
                </c:pt>
                <c:pt idx="1">
                  <c:v>1718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FB-4FB5-8179-D052100ACEB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программы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2020-2021</c:v>
                </c:pt>
                <c:pt idx="1">
                  <c:v>2021-2022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1140</c:v>
                </c:pt>
                <c:pt idx="1">
                  <c:v>1115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FB-4FB5-8179-D052100ACEB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 программы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2020-2021</c:v>
                </c:pt>
                <c:pt idx="1">
                  <c:v>2021-2022 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928</c:v>
                </c:pt>
                <c:pt idx="1">
                  <c:v>1333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0FB-4FB5-8179-D052100ACEB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60242208"/>
        <c:axId val="1360251776"/>
      </c:barChart>
      <c:catAx>
        <c:axId val="136024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60251776"/>
        <c:crosses val="autoZero"/>
        <c:auto val="1"/>
        <c:lblAlgn val="ctr"/>
        <c:lblOffset val="100"/>
        <c:noMultiLvlLbl val="0"/>
      </c:catAx>
      <c:valAx>
        <c:axId val="1360251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60242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3945287382729157"/>
          <c:y val="0.53820729311499471"/>
          <c:w val="0.42517617184453821"/>
          <c:h val="0.208040805016428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798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642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11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224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996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230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52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1246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110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074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49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223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97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851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292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539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C04B-CD72-466B-8BE0-CC46CE67600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957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3FEC04B-CD72-466B-8BE0-CC46CE67600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64B3D5E-E5DF-4944-BE10-44CAB8CA3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235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9213" y="794942"/>
            <a:ext cx="8555573" cy="2505695"/>
          </a:xfrm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Итоги зачисления обучающихся в </a:t>
            </a:r>
            <a:r>
              <a:rPr lang="ru-RU" sz="44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АИС </a:t>
            </a:r>
            <a:r>
              <a:rPr lang="ru-RU" sz="4400" b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ПФДО-2021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75945" y="5996580"/>
            <a:ext cx="4924301" cy="861420"/>
          </a:xfrm>
        </p:spPr>
        <p:txBody>
          <a:bodyPr>
            <a:noAutofit/>
          </a:bodyPr>
          <a:lstStyle/>
          <a:p>
            <a:pPr algn="ctr"/>
            <a:r>
              <a:rPr lang="ru-RU" sz="1400" b="1" u="sng" dirty="0">
                <a:ln w="3175" cmpd="sng">
                  <a:noFill/>
                </a:ln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В.С. Пасенкова</a:t>
            </a:r>
          </a:p>
          <a:p>
            <a:pPr algn="ctr"/>
            <a:r>
              <a:rPr lang="ru-RU" sz="1400" b="1" u="sng" dirty="0">
                <a:ln w="3175" cmpd="sng">
                  <a:noFill/>
                </a:ln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главный специалист инспекторско-аналитического отдела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2736" y="118752"/>
            <a:ext cx="1552381" cy="13523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3161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84575" y="365760"/>
            <a:ext cx="8796400" cy="1584960"/>
          </a:xfrm>
        </p:spPr>
        <p:txBody>
          <a:bodyPr>
            <a:normAutofit/>
          </a:bodyPr>
          <a:lstStyle/>
          <a:p>
            <a:pPr algn="ctr"/>
            <a:r>
              <a:rPr lang="ru-RU" sz="32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проект</a:t>
            </a:r>
            <a:r>
              <a:rPr lang="ru-RU" sz="32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«Успех каждого ребенка»</a:t>
            </a:r>
            <a:endParaRPr lang="ru-RU" sz="3200" u="sng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84575" y="2432305"/>
            <a:ext cx="8686671" cy="3858767"/>
          </a:xfrm>
        </p:spPr>
        <p:txBody>
          <a:bodyPr>
            <a:normAutofit/>
          </a:bodyPr>
          <a:lstStyle/>
          <a:p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городском округе Стрежевой к 2024 году для детей в возрасте от 5 до 18 лет доступных для каждого и качественных условий для воспитания гармонично развитой и социально ответственной личности путем увеличения охвата дополнительным образованием до 80% от общего числа детей, обновления содержания и методов дополнительного образования детей, развития кадрового потенциала и модернизации инфраструктуры системы дополнительного образования детей.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09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8967" y="353568"/>
            <a:ext cx="10018713" cy="1011935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5532534"/>
              </p:ext>
            </p:extLst>
          </p:nvPr>
        </p:nvGraphicFramePr>
        <p:xfrm>
          <a:off x="280415" y="256033"/>
          <a:ext cx="11545824" cy="6377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903">
                  <a:extLst>
                    <a:ext uri="{9D8B030D-6E8A-4147-A177-3AD203B41FA5}">
                      <a16:colId xmlns:a16="http://schemas.microsoft.com/office/drawing/2014/main" val="1726742673"/>
                    </a:ext>
                  </a:extLst>
                </a:gridCol>
                <a:gridCol w="3812370">
                  <a:extLst>
                    <a:ext uri="{9D8B030D-6E8A-4147-A177-3AD203B41FA5}">
                      <a16:colId xmlns:a16="http://schemas.microsoft.com/office/drawing/2014/main" val="426080919"/>
                    </a:ext>
                  </a:extLst>
                </a:gridCol>
                <a:gridCol w="1207008">
                  <a:extLst>
                    <a:ext uri="{9D8B030D-6E8A-4147-A177-3AD203B41FA5}">
                      <a16:colId xmlns:a16="http://schemas.microsoft.com/office/drawing/2014/main" val="3634027971"/>
                    </a:ext>
                  </a:extLst>
                </a:gridCol>
                <a:gridCol w="1092372">
                  <a:extLst>
                    <a:ext uri="{9D8B030D-6E8A-4147-A177-3AD203B41FA5}">
                      <a16:colId xmlns:a16="http://schemas.microsoft.com/office/drawing/2014/main" val="3419441353"/>
                    </a:ext>
                  </a:extLst>
                </a:gridCol>
                <a:gridCol w="1496290">
                  <a:extLst>
                    <a:ext uri="{9D8B030D-6E8A-4147-A177-3AD203B41FA5}">
                      <a16:colId xmlns:a16="http://schemas.microsoft.com/office/drawing/2014/main" val="4189634154"/>
                    </a:ext>
                  </a:extLst>
                </a:gridCol>
                <a:gridCol w="934826">
                  <a:extLst>
                    <a:ext uri="{9D8B030D-6E8A-4147-A177-3AD203B41FA5}">
                      <a16:colId xmlns:a16="http://schemas.microsoft.com/office/drawing/2014/main" val="3377164246"/>
                    </a:ext>
                  </a:extLst>
                </a:gridCol>
                <a:gridCol w="1231392">
                  <a:extLst>
                    <a:ext uri="{9D8B030D-6E8A-4147-A177-3AD203B41FA5}">
                      <a16:colId xmlns:a16="http://schemas.microsoft.com/office/drawing/2014/main" val="3370161142"/>
                    </a:ext>
                  </a:extLst>
                </a:gridCol>
                <a:gridCol w="1121663">
                  <a:extLst>
                    <a:ext uri="{9D8B030D-6E8A-4147-A177-3AD203B41FA5}">
                      <a16:colId xmlns:a16="http://schemas.microsoft.com/office/drawing/2014/main" val="2639672846"/>
                    </a:ext>
                  </a:extLst>
                </a:gridCol>
              </a:tblGrid>
              <a:tr h="851313"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2106775"/>
                  </a:ext>
                </a:extLst>
              </a:tr>
              <a:tr h="155447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Доля детей в возрасте от 5 до 18 лет, проживающих на территории городского округа Стрежевой, охваченных дополнительным образованием,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0" dirty="0"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 </a:t>
                      </a:r>
                      <a:endParaRPr lang="ru-RU" sz="3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0" dirty="0"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73 </a:t>
                      </a:r>
                      <a:endParaRPr lang="ru-RU" sz="3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0" dirty="0"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 </a:t>
                      </a:r>
                      <a:endParaRPr lang="ru-RU" sz="3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0" dirty="0"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75</a:t>
                      </a:r>
                      <a:endParaRPr lang="ru-RU" sz="3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0" dirty="0" smtClean="0"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76/73</a:t>
                      </a:r>
                      <a:endParaRPr lang="ru-RU" sz="3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0"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77</a:t>
                      </a:r>
                      <a:endParaRPr lang="ru-RU" sz="3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0"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78,5</a:t>
                      </a:r>
                      <a:endParaRPr lang="ru-RU" sz="3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0"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80</a:t>
                      </a:r>
                      <a:endParaRPr lang="ru-RU" sz="3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32841869"/>
                  </a:ext>
                </a:extLst>
              </a:tr>
              <a:tr h="170840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spc="-1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 том числе, охваченных доплнительными  общеобразовательными программами технической и естественнонаууной</a:t>
                      </a:r>
                      <a:r>
                        <a:rPr lang="ru-RU" sz="1800" kern="1200" spc="-10" baseline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направленности , %</a:t>
                      </a:r>
                      <a:r>
                        <a:rPr lang="ru-RU" sz="1800" kern="1200" spc="-1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endParaRPr lang="ru-RU" sz="1800" kern="1200" spc="-1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3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21</a:t>
                      </a:r>
                      <a:endParaRPr lang="ru-RU" sz="3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3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21</a:t>
                      </a:r>
                      <a:endParaRPr lang="ru-RU" sz="3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3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21/21</a:t>
                      </a:r>
                      <a:endParaRPr lang="ru-RU" sz="3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3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22</a:t>
                      </a:r>
                      <a:endParaRPr lang="ru-RU" sz="3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3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24</a:t>
                      </a:r>
                      <a:endParaRPr lang="ru-RU" sz="3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3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25</a:t>
                      </a:r>
                      <a:endParaRPr lang="ru-RU" sz="3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0316862"/>
                  </a:ext>
                </a:extLst>
              </a:tr>
              <a:tr h="1810843"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spc="-1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детей в возрасте от 5 до 18 лет, с ограниченными возможностями здоровья, осваивающие дополнительные общеобразовательные программы, в том числе с использованием дистанционных технологий,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3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52/56,5</a:t>
                      </a:r>
                      <a:endParaRPr lang="ru-RU" sz="3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3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52930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79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1621" y="192231"/>
            <a:ext cx="8158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учреждения в АИС ПФДО 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22566" y="1081851"/>
            <a:ext cx="1508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ДОУ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00795" y="1051506"/>
            <a:ext cx="1662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ОУ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37765" y="1081851"/>
            <a:ext cx="22681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01638" y="2361993"/>
            <a:ext cx="28263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 «Гимназия №1»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 «СОШ №2»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 «СОШ №3»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 «СОШ №4»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 «СОШ №5»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 «СОШ №7»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6667994" y="1733983"/>
            <a:ext cx="166254" cy="5303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973776" y="2386468"/>
            <a:ext cx="440574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МДОУ «ДС № 1 «Солнышко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МДОУ «ЦРР № 3 «Петушок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МДОУ «ЦРР № 5 «Золотой ключик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МДОУ «ДС № 6 «Колобок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МДОУ «ДС № 7 «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Рябинушка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МДОУ «ДС № 8 «Золотая рыбка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МДОУ «ДС № 9 «Журавушка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МДОУ «ЦРР № 10 «Росинка»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МДОУ «ДС № 11 «Ромашка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МДОУ «ДС № 12 «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Семицветик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48056" y="2220823"/>
            <a:ext cx="27788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МОУДО «ЦДОД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МОУДО «ДЭБЦ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МОУДО «ДЮЦ ЦТС»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1952" y="1670706"/>
            <a:ext cx="219475" cy="55478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7994" y="1709507"/>
            <a:ext cx="219475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0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38151" y="0"/>
            <a:ext cx="10564873" cy="1745673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7154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сертификатов –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7382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7891664"/>
              </p:ext>
            </p:extLst>
          </p:nvPr>
        </p:nvGraphicFramePr>
        <p:xfrm>
          <a:off x="2624447" y="2078183"/>
          <a:ext cx="8490856" cy="4560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618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063431"/>
              </p:ext>
            </p:extLst>
          </p:nvPr>
        </p:nvGraphicFramePr>
        <p:xfrm>
          <a:off x="1579416" y="282058"/>
          <a:ext cx="10248405" cy="61900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580891">
                  <a:extLst>
                    <a:ext uri="{9D8B030D-6E8A-4147-A177-3AD203B41FA5}">
                      <a16:colId xmlns:a16="http://schemas.microsoft.com/office/drawing/2014/main" val="2215973492"/>
                    </a:ext>
                  </a:extLst>
                </a:gridCol>
                <a:gridCol w="1079310">
                  <a:extLst>
                    <a:ext uri="{9D8B030D-6E8A-4147-A177-3AD203B41FA5}">
                      <a16:colId xmlns:a16="http://schemas.microsoft.com/office/drawing/2014/main" val="1295044300"/>
                    </a:ext>
                  </a:extLst>
                </a:gridCol>
                <a:gridCol w="1079310">
                  <a:extLst>
                    <a:ext uri="{9D8B030D-6E8A-4147-A177-3AD203B41FA5}">
                      <a16:colId xmlns:a16="http://schemas.microsoft.com/office/drawing/2014/main" val="1919396287"/>
                    </a:ext>
                  </a:extLst>
                </a:gridCol>
                <a:gridCol w="1079310">
                  <a:extLst>
                    <a:ext uri="{9D8B030D-6E8A-4147-A177-3AD203B41FA5}">
                      <a16:colId xmlns:a16="http://schemas.microsoft.com/office/drawing/2014/main" val="1292112002"/>
                    </a:ext>
                  </a:extLst>
                </a:gridCol>
                <a:gridCol w="1143196">
                  <a:extLst>
                    <a:ext uri="{9D8B030D-6E8A-4147-A177-3AD203B41FA5}">
                      <a16:colId xmlns:a16="http://schemas.microsoft.com/office/drawing/2014/main" val="2629017638"/>
                    </a:ext>
                  </a:extLst>
                </a:gridCol>
                <a:gridCol w="1143194">
                  <a:extLst>
                    <a:ext uri="{9D8B030D-6E8A-4147-A177-3AD203B41FA5}">
                      <a16:colId xmlns:a16="http://schemas.microsoft.com/office/drawing/2014/main" val="926104183"/>
                    </a:ext>
                  </a:extLst>
                </a:gridCol>
                <a:gridCol w="1143194">
                  <a:extLst>
                    <a:ext uri="{9D8B030D-6E8A-4147-A177-3AD203B41FA5}">
                      <a16:colId xmlns:a16="http://schemas.microsoft.com/office/drawing/2014/main" val="652460020"/>
                    </a:ext>
                  </a:extLst>
                </a:gridCol>
              </a:tblGrid>
              <a:tr h="5339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Образовательная организация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зачислений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3337684556"/>
                  </a:ext>
                </a:extLst>
              </a:tr>
              <a:tr h="4681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ПФ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бюджетные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платные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+/-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154880717"/>
                  </a:ext>
                </a:extLst>
              </a:tr>
              <a:tr h="2709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в муниципалитете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8434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1331350088"/>
                  </a:ext>
                </a:extLst>
              </a:tr>
              <a:tr h="2395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Гимназия </a:t>
                      </a:r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1"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+31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895897389"/>
                  </a:ext>
                </a:extLst>
              </a:tr>
              <a:tr h="2395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"СОШ № 2"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+188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553727911"/>
                  </a:ext>
                </a:extLst>
              </a:tr>
              <a:tr h="2395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"СОШ № 3"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+115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65468343"/>
                  </a:ext>
                </a:extLst>
              </a:tr>
              <a:tr h="2395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"СОШ № 4"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+200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4089467271"/>
                  </a:ext>
                </a:extLst>
              </a:tr>
              <a:tr h="2395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"СОШ № 5"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+240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3797998852"/>
                  </a:ext>
                </a:extLst>
              </a:tr>
              <a:tr h="2395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"СОШ № 7"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+62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469887385"/>
                  </a:ext>
                </a:extLst>
              </a:tr>
              <a:tr h="2395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МДОУ "ДС № 1 "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Солнышко"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+20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791758031"/>
                  </a:ext>
                </a:extLst>
              </a:tr>
              <a:tr h="2395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МДОУ "ЦРР №3 "Петушок"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+27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3591543360"/>
                  </a:ext>
                </a:extLst>
              </a:tr>
              <a:tr h="2395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МДОУ "ЦРР № 5 "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Золотой</a:t>
                      </a:r>
                      <a:r>
                        <a:rPr lang="ru-RU" sz="13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ключик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764169063"/>
                  </a:ext>
                </a:extLst>
              </a:tr>
              <a:tr h="2395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МДОУ "ДС № 6 "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Колобок"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4156609621"/>
                  </a:ext>
                </a:extLst>
              </a:tr>
              <a:tr h="2395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МДОУ «ДС №7 «</a:t>
                      </a:r>
                      <a:r>
                        <a:rPr lang="ru-RU" sz="13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Рябинушка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4195792056"/>
                  </a:ext>
                </a:extLst>
              </a:tr>
              <a:tr h="2395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МДОУ «ДС №8 «Золотая рыбка»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4077020854"/>
                  </a:ext>
                </a:extLst>
              </a:tr>
              <a:tr h="2395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МДОУ «ДС №9 «Журавушка»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284451517"/>
                  </a:ext>
                </a:extLst>
              </a:tr>
              <a:tr h="2395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МДОУ "ЦРР № 10 "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Росинка"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893120646"/>
                  </a:ext>
                </a:extLst>
              </a:tr>
              <a:tr h="2395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МДОУ "ДС № 11 "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Ромашка"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488362635"/>
                  </a:ext>
                </a:extLst>
              </a:tr>
              <a:tr h="3202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МДОУ "ДС № 12 "</a:t>
                      </a:r>
                      <a:r>
                        <a:rPr lang="ru-RU" sz="13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Семицветик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+22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3037055173"/>
                  </a:ext>
                </a:extLst>
              </a:tr>
              <a:tr h="2507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МОУДО "ДЮЦ ЦТС"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4138877354"/>
                  </a:ext>
                </a:extLst>
              </a:tr>
              <a:tr h="2507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МОУДО "ЦДОД"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2491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3479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+179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2603871160"/>
                  </a:ext>
                </a:extLst>
              </a:tr>
              <a:tr h="2507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МОУДО "ДЭБЦ"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395217739"/>
                  </a:ext>
                </a:extLst>
              </a:tr>
              <a:tr h="2507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МБУДО "ДЮСШ"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+611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0" marR="7410" marT="7410" marB="0" anchor="ctr"/>
                </a:tc>
                <a:extLst>
                  <a:ext uri="{0D108BD9-81ED-4DB2-BD59-A6C34878D82A}">
                    <a16:rowId xmlns:a16="http://schemas.microsoft.com/office/drawing/2014/main" val="1184684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6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4276" y="467410"/>
            <a:ext cx="6797629" cy="963251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8584"/>
              </p:ext>
            </p:extLst>
          </p:nvPr>
        </p:nvGraphicFramePr>
        <p:xfrm>
          <a:off x="2258292" y="1897301"/>
          <a:ext cx="8326581" cy="3406064"/>
        </p:xfrm>
        <a:graphic>
          <a:graphicData uri="http://schemas.openxmlformats.org/drawingml/2006/table">
            <a:tbl>
              <a:tblPr firstRow="1" bandRow="1"/>
              <a:tblGrid>
                <a:gridCol w="2937163">
                  <a:extLst>
                    <a:ext uri="{9D8B030D-6E8A-4147-A177-3AD203B41FA5}">
                      <a16:colId xmlns:a16="http://schemas.microsoft.com/office/drawing/2014/main" val="3597992464"/>
                    </a:ext>
                  </a:extLst>
                </a:gridCol>
                <a:gridCol w="1759527">
                  <a:extLst>
                    <a:ext uri="{9D8B030D-6E8A-4147-A177-3AD203B41FA5}">
                      <a16:colId xmlns:a16="http://schemas.microsoft.com/office/drawing/2014/main" val="1701950607"/>
                    </a:ext>
                  </a:extLst>
                </a:gridCol>
                <a:gridCol w="1842654">
                  <a:extLst>
                    <a:ext uri="{9D8B030D-6E8A-4147-A177-3AD203B41FA5}">
                      <a16:colId xmlns:a16="http://schemas.microsoft.com/office/drawing/2014/main" val="532512575"/>
                    </a:ext>
                  </a:extLst>
                </a:gridCol>
                <a:gridCol w="1787237">
                  <a:extLst>
                    <a:ext uri="{9D8B030D-6E8A-4147-A177-3AD203B41FA5}">
                      <a16:colId xmlns:a16="http://schemas.microsoft.com/office/drawing/2014/main" val="1414657143"/>
                    </a:ext>
                  </a:extLst>
                </a:gridCol>
              </a:tblGrid>
              <a:tr h="67625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u="none" dirty="0" smtClean="0"/>
                        <a:t>Общеобразовательное</a:t>
                      </a:r>
                      <a:r>
                        <a:rPr lang="ru-RU" sz="2000" u="none" baseline="0" dirty="0" smtClean="0"/>
                        <a:t> учреждение</a:t>
                      </a:r>
                      <a:endParaRPr lang="ru-RU" sz="2000" u="none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u="none" dirty="0" smtClean="0"/>
                        <a:t>План</a:t>
                      </a:r>
                      <a:endParaRPr lang="ru-RU" sz="2000" u="none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u="none" dirty="0" smtClean="0"/>
                        <a:t>Факт</a:t>
                      </a:r>
                      <a:endParaRPr lang="ru-RU" sz="2000" u="none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sz="2000" u="none" dirty="0" smtClean="0"/>
                        <a:t>+/-</a:t>
                      </a:r>
                      <a:endParaRPr lang="ru-RU" sz="2000" u="none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304980"/>
                  </a:ext>
                </a:extLst>
              </a:tr>
              <a:tr h="67625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МОУ» СОШ №2»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932423"/>
                  </a:ext>
                </a:extLst>
              </a:tr>
              <a:tr h="67625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«СОШ №3»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37156"/>
                  </a:ext>
                </a:extLst>
              </a:tr>
              <a:tr h="67625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«СОШ №4»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912043"/>
                  </a:ext>
                </a:extLst>
              </a:tr>
              <a:tr h="67625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«СОШ №5»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416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6126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515299407"/>
              </p:ext>
            </p:extLst>
          </p:nvPr>
        </p:nvGraphicFramePr>
        <p:xfrm>
          <a:off x="2133600" y="802105"/>
          <a:ext cx="9464842" cy="5705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861953" y="494328"/>
            <a:ext cx="81108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программ дополнительного образования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625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1995</TotalTime>
  <Words>667</Words>
  <Application>Microsoft Office PowerPoint</Application>
  <PresentationFormat>Широкоэкранный</PresentationFormat>
  <Paragraphs>233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Arial Unicode MS</vt:lpstr>
      <vt:lpstr>Calibri</vt:lpstr>
      <vt:lpstr>Corbel</vt:lpstr>
      <vt:lpstr>Times New Roman</vt:lpstr>
      <vt:lpstr>Параллакс</vt:lpstr>
      <vt:lpstr>Итоги зачисления обучающихся в АИС ПФДО-2021</vt:lpstr>
      <vt:lpstr>Муниципальный проект  «Успех каждого ребенка»</vt:lpstr>
      <vt:lpstr>Презентация PowerPoint</vt:lpstr>
      <vt:lpstr>Презентация PowerPoint</vt:lpstr>
      <vt:lpstr>7154 сертификатов – 7382 детей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Предварительные результаты работы образовательных учреждений в ПФДО. 2019-2020 учебный год</dc:title>
  <dc:creator>Лешкова Ольга Николаевна</dc:creator>
  <cp:lastModifiedBy>Серебренникова Оксана Васильевна</cp:lastModifiedBy>
  <cp:revision>77</cp:revision>
  <cp:lastPrinted>2020-10-20T01:36:14Z</cp:lastPrinted>
  <dcterms:created xsi:type="dcterms:W3CDTF">2019-11-01T03:12:27Z</dcterms:created>
  <dcterms:modified xsi:type="dcterms:W3CDTF">2021-12-01T03:49:30Z</dcterms:modified>
</cp:coreProperties>
</file>