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7" r:id="rId3"/>
    <p:sldId id="273" r:id="rId4"/>
    <p:sldId id="274" r:id="rId5"/>
    <p:sldId id="278" r:id="rId6"/>
    <p:sldId id="264" r:id="rId7"/>
    <p:sldId id="277" r:id="rId8"/>
    <p:sldId id="275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6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747551987464923E-2"/>
          <c:y val="0.2060124081826866"/>
          <c:w val="0.94225244801253505"/>
          <c:h val="0.730260560829876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программа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1718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C13-422A-BDA7-730426BA5F0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1316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C13-422A-BDA7-730426BA5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2021-2022</c:v>
                </c:pt>
                <c:pt idx="1">
                  <c:v>2022-2023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1718</c:v>
                </c:pt>
                <c:pt idx="1">
                  <c:v>1316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FB-4FB5-8179-D052100ACEB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программы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1115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C13-422A-BDA7-730426BA5F0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1253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C13-422A-BDA7-730426BA5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2021-2022</c:v>
                </c:pt>
                <c:pt idx="1">
                  <c:v>2022-2023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1115</c:v>
                </c:pt>
                <c:pt idx="1">
                  <c:v>1253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FB-4FB5-8179-D052100ACEB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 программы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1333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C13-422A-BDA7-730426BA5F04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4A75F18-183D-46E7-8A4E-9B96A0E06620}" type="VALUE">
                      <a:rPr lang="en-US" sz="1600" b="1"/>
                      <a:pPr>
                        <a:defRPr sz="1600" b="1"/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939241992785537E-2"/>
                      <c:h val="6.898966440172797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52E-4D26-AF1D-BACA695A84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2021-2022</c:v>
                </c:pt>
                <c:pt idx="1">
                  <c:v>2022-2023 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1333</c:v>
                </c:pt>
                <c:pt idx="1">
                  <c:v>950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FB-4FB5-8179-D052100ACEB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4 программы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E012A36-3790-47D1-A7B3-932EB2D61A2D}" type="VALUE">
                      <a:rPr lang="en-US" sz="1600" b="1"/>
                      <a:pPr>
                        <a:defRPr/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9602997214102E-2"/>
                      <c:h val="6.665971963976485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52E-4D26-AF1D-BACA695A84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2021-2022</c:v>
                </c:pt>
                <c:pt idx="1">
                  <c:v>2022-2023 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1">
                  <c:v>1814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AB-4C53-AC9E-E5A4473BA78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60242208"/>
        <c:axId val="1360251776"/>
      </c:barChart>
      <c:catAx>
        <c:axId val="136024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60251776"/>
        <c:crosses val="autoZero"/>
        <c:auto val="1"/>
        <c:lblAlgn val="ctr"/>
        <c:lblOffset val="100"/>
        <c:noMultiLvlLbl val="0"/>
      </c:catAx>
      <c:valAx>
        <c:axId val="1360251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60242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6913635508456137"/>
          <c:y val="0.43275668339691159"/>
          <c:w val="0.2722396101802434"/>
          <c:h val="0.296484655800414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798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64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11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224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996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230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52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1246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11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074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49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22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97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851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292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53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957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3FEC04B-CD72-466B-8BE0-CC46CE67600D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235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213" y="794942"/>
            <a:ext cx="8555573" cy="2505695"/>
          </a:xfrm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Итоги зачисления обучающихся в АИС 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ПФДО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75945" y="5996580"/>
            <a:ext cx="4924301" cy="861420"/>
          </a:xfrm>
        </p:spPr>
        <p:txBody>
          <a:bodyPr>
            <a:noAutofit/>
          </a:bodyPr>
          <a:lstStyle/>
          <a:p>
            <a:pPr algn="ctr"/>
            <a:r>
              <a:rPr lang="ru-RU" sz="1400" b="1" u="sng" dirty="0">
                <a:ln w="3175" cmpd="sng">
                  <a:noFill/>
                </a:ln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В.С. Пасенкова</a:t>
            </a:r>
          </a:p>
          <a:p>
            <a:pPr algn="ctr"/>
            <a:r>
              <a:rPr lang="ru-RU" sz="1400" b="1" u="sng" dirty="0">
                <a:ln w="3175" cmpd="sng">
                  <a:noFill/>
                </a:ln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главный специалист инспекторско-аналитического отдела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2736" y="118752"/>
            <a:ext cx="1552381" cy="13523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3161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24357" y="-130629"/>
            <a:ext cx="8796400" cy="1584960"/>
          </a:xfrm>
        </p:spPr>
        <p:txBody>
          <a:bodyPr>
            <a:normAutofit/>
          </a:bodyPr>
          <a:lstStyle/>
          <a:p>
            <a:pPr algn="ctr"/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проект</a:t>
            </a:r>
            <a:r>
              <a:rPr lang="ru-RU" sz="32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«Успех каждого ребенка»</a:t>
            </a:r>
            <a:endParaRPr lang="ru-RU" sz="3200" u="sng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31235" y="1541655"/>
            <a:ext cx="9046889" cy="277700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городском округе Стрежевой к 2024 году для детей в возрасте от 5 до 18 лет доступных для каждого и качественных условий для воспитания гармонично развитой и социально ответственной личности путем увеличения охвата дополнительным образованием до 80% от общего числа детей, обновления содержания и методов дополнительного образования детей, развития кадрового потенциала и модернизации инфраструктуры системы дополнительного образования детей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2022 году показатель должен составлять 77 %.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09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1621" y="192231"/>
            <a:ext cx="81583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учреждения в АИС ПФДО 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22566" y="1081851"/>
            <a:ext cx="1508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ДОУ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00795" y="1051506"/>
            <a:ext cx="1662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ОУ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37765" y="1081851"/>
            <a:ext cx="22681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01638" y="2361993"/>
            <a:ext cx="28263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МОУ «Гимназия №1»,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МОУ «СОШ №2»,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МОУ «СОШ №3»,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МОУ «СОШ №4»,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МОУ «СОШ №5»,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МОУ «СОШ №7»,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МОУ «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6667994" y="1733983"/>
            <a:ext cx="166254" cy="5303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878554" y="2382568"/>
            <a:ext cx="440574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МДОУ «Детский сад Стрежевой»: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 «Солнышко»,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 «Петушок»,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 «Золотой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ключик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 «Колобок»,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 «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Рябинушка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 «Золотая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рыбка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 «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Журавушка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 «Росинка»,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 «Ромашка»,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 «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Семицветик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48056" y="2220823"/>
            <a:ext cx="27788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МОУДО «ЦДОД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МОУДО «ДЭБЦ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МОУДО «ДЮЦ ЦТС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МБУДО «ДЮСШ».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1952" y="1670706"/>
            <a:ext cx="219475" cy="55478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7994" y="1709507"/>
            <a:ext cx="219475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0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212702988"/>
              </p:ext>
            </p:extLst>
          </p:nvPr>
        </p:nvGraphicFramePr>
        <p:xfrm>
          <a:off x="2043546" y="1021278"/>
          <a:ext cx="9462654" cy="5450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40724" y="98084"/>
            <a:ext cx="946265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детей, обучающихся по программ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образования</a:t>
            </a:r>
          </a:p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043545" y="1232991"/>
            <a:ext cx="83750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общеразвивающие программы-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399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спортивной подготовки-13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25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55075" y="516900"/>
            <a:ext cx="832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сертификатов у обучающихся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661063" y="2494799"/>
            <a:ext cx="3657600" cy="2636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356763" y="2695699"/>
            <a:ext cx="4156363" cy="345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827814" y="2484243"/>
            <a:ext cx="147254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1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37808" y="3139717"/>
            <a:ext cx="27907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7100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09505" y="3773879"/>
            <a:ext cx="34794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7220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15444" y="1920641"/>
            <a:ext cx="40257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детей от 5 до 18 лет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26527" y="1920641"/>
            <a:ext cx="424542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выданных сертификатов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6864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696573"/>
              </p:ext>
            </p:extLst>
          </p:nvPr>
        </p:nvGraphicFramePr>
        <p:xfrm>
          <a:off x="1318161" y="320635"/>
          <a:ext cx="10105901" cy="63809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571259">
                  <a:extLst>
                    <a:ext uri="{9D8B030D-6E8A-4147-A177-3AD203B41FA5}">
                      <a16:colId xmlns:a16="http://schemas.microsoft.com/office/drawing/2014/main" val="2215973492"/>
                    </a:ext>
                  </a:extLst>
                </a:gridCol>
                <a:gridCol w="2545471">
                  <a:extLst>
                    <a:ext uri="{9D8B030D-6E8A-4147-A177-3AD203B41FA5}">
                      <a16:colId xmlns:a16="http://schemas.microsoft.com/office/drawing/2014/main" val="1012023538"/>
                    </a:ext>
                  </a:extLst>
                </a:gridCol>
                <a:gridCol w="2798752">
                  <a:extLst>
                    <a:ext uri="{9D8B030D-6E8A-4147-A177-3AD203B41FA5}">
                      <a16:colId xmlns:a16="http://schemas.microsoft.com/office/drawing/2014/main" val="2629017638"/>
                    </a:ext>
                  </a:extLst>
                </a:gridCol>
                <a:gridCol w="1190419">
                  <a:extLst>
                    <a:ext uri="{9D8B030D-6E8A-4147-A177-3AD203B41FA5}">
                      <a16:colId xmlns:a16="http://schemas.microsoft.com/office/drawing/2014/main" val="926104183"/>
                    </a:ext>
                  </a:extLst>
                </a:gridCol>
              </a:tblGrid>
              <a:tr h="6015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Образовательная организация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зачислений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3337684556"/>
                  </a:ext>
                </a:extLst>
              </a:tr>
              <a:tr h="4417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Сертификаты ПФДО, используемый для оплаты образовательных услуг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Сертификаты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ПФДО, не используемый для оплаты образовательных услуг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154880717"/>
                  </a:ext>
                </a:extLst>
              </a:tr>
              <a:tr h="473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в муниципалитете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1951</a:t>
                      </a:r>
                      <a:endParaRPr lang="ru-RU" sz="1800" b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8280</a:t>
                      </a:r>
                      <a:endParaRPr lang="ru-RU" sz="1800" b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10231</a:t>
                      </a: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1331350088"/>
                  </a:ext>
                </a:extLst>
              </a:tr>
              <a:tr h="369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Гимназия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1"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895897389"/>
                  </a:ext>
                </a:extLst>
              </a:tr>
              <a:tr h="369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2"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553727911"/>
                  </a:ext>
                </a:extLst>
              </a:tr>
              <a:tr h="369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3"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65468343"/>
                  </a:ext>
                </a:extLst>
              </a:tr>
              <a:tr h="369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4"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4089467271"/>
                  </a:ext>
                </a:extLst>
              </a:tr>
              <a:tr h="369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5"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3797998852"/>
                  </a:ext>
                </a:extLst>
              </a:tr>
              <a:tr h="369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7"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469887385"/>
                  </a:ext>
                </a:extLst>
              </a:tr>
              <a:tr h="369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«СКоШ»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3406836753"/>
                  </a:ext>
                </a:extLst>
              </a:tr>
              <a:tr h="4143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МДОУ «Детский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сад Стрежевой</a:t>
                      </a: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791758031"/>
                  </a:ext>
                </a:extLst>
              </a:tr>
              <a:tr h="414345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МОУДО «ЦДОД»</a:t>
                      </a:r>
                      <a:endParaRPr kumimoji="0" lang="ru-RU" sz="16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3510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34936303"/>
                  </a:ext>
                </a:extLst>
              </a:tr>
              <a:tr h="414345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МОУДО «ДЭБЦ»</a:t>
                      </a:r>
                      <a:endParaRPr kumimoji="0" lang="ru-RU" sz="16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1766977855"/>
                  </a:ext>
                </a:extLst>
              </a:tr>
              <a:tr h="414345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МОУДО ДЮЦ «ЦТС»</a:t>
                      </a:r>
                      <a:endParaRPr kumimoji="0" lang="ru-RU" sz="16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185140324"/>
                  </a:ext>
                </a:extLst>
              </a:tr>
              <a:tr h="414345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МБУДО "ДЮСШ"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1928784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6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14553"/>
              </p:ext>
            </p:extLst>
          </p:nvPr>
        </p:nvGraphicFramePr>
        <p:xfrm>
          <a:off x="1365663" y="166256"/>
          <a:ext cx="10414659" cy="669197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304427">
                  <a:extLst>
                    <a:ext uri="{9D8B030D-6E8A-4147-A177-3AD203B41FA5}">
                      <a16:colId xmlns:a16="http://schemas.microsoft.com/office/drawing/2014/main" val="2215973492"/>
                    </a:ext>
                  </a:extLst>
                </a:gridCol>
                <a:gridCol w="1723374">
                  <a:extLst>
                    <a:ext uri="{9D8B030D-6E8A-4147-A177-3AD203B41FA5}">
                      <a16:colId xmlns:a16="http://schemas.microsoft.com/office/drawing/2014/main" val="2629017638"/>
                    </a:ext>
                  </a:extLst>
                </a:gridCol>
                <a:gridCol w="1693429">
                  <a:extLst>
                    <a:ext uri="{9D8B030D-6E8A-4147-A177-3AD203B41FA5}">
                      <a16:colId xmlns:a16="http://schemas.microsoft.com/office/drawing/2014/main" val="926104183"/>
                    </a:ext>
                  </a:extLst>
                </a:gridCol>
                <a:gridCol w="1693429">
                  <a:extLst>
                    <a:ext uri="{9D8B030D-6E8A-4147-A177-3AD203B41FA5}">
                      <a16:colId xmlns:a16="http://schemas.microsoft.com/office/drawing/2014/main" val="652460020"/>
                    </a:ext>
                  </a:extLst>
                </a:gridCol>
              </a:tblGrid>
              <a:tr h="383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Образовательная организация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зачислений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3337684556"/>
                  </a:ext>
                </a:extLst>
              </a:tr>
              <a:tr h="2740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+/-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154880717"/>
                  </a:ext>
                </a:extLst>
              </a:tr>
              <a:tr h="3019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в муниципалитете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9866</a:t>
                      </a:r>
                      <a:endParaRPr lang="ru-RU" sz="1800" b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10231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+365</a:t>
                      </a: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1331350088"/>
                  </a:ext>
                </a:extLst>
              </a:tr>
              <a:tr h="2356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Гимназия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1"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895897389"/>
                  </a:ext>
                </a:extLst>
              </a:tr>
              <a:tr h="2356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2"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553727911"/>
                  </a:ext>
                </a:extLst>
              </a:tr>
              <a:tr h="2356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3"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65468343"/>
                  </a:ext>
                </a:extLst>
              </a:tr>
              <a:tr h="2356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4"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4089467271"/>
                  </a:ext>
                </a:extLst>
              </a:tr>
              <a:tr h="2356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5"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3797998852"/>
                  </a:ext>
                </a:extLst>
              </a:tr>
              <a:tr h="2356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7"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469887385"/>
                  </a:ext>
                </a:extLst>
              </a:tr>
              <a:tr h="2356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«СКоШ»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+138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3406836753"/>
                  </a:ext>
                </a:extLst>
              </a:tr>
              <a:tr h="2642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МДОУ «Детский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сад Стрежевой</a:t>
                      </a: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+111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791758031"/>
                  </a:ext>
                </a:extLst>
              </a:tr>
              <a:tr h="26424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 «Солнышко»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-28</a:t>
                      </a:r>
                      <a:endParaRPr lang="ru-RU" sz="1600" b="0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1184684873"/>
                  </a:ext>
                </a:extLst>
              </a:tr>
              <a:tr h="26424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 «Петушок»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+42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171939961"/>
                  </a:ext>
                </a:extLst>
              </a:tr>
              <a:tr h="26424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 «Золотой ключик»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-7</a:t>
                      </a:r>
                      <a:endParaRPr lang="ru-RU" sz="1600" b="0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489972640"/>
                  </a:ext>
                </a:extLst>
              </a:tr>
              <a:tr h="26638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 «Колобок»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-21</a:t>
                      </a:r>
                      <a:endParaRPr lang="ru-RU" sz="1600" b="0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3928542809"/>
                  </a:ext>
                </a:extLst>
              </a:tr>
              <a:tr h="26424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 «Рябинушка»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+68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4100616252"/>
                  </a:ext>
                </a:extLst>
              </a:tr>
              <a:tr h="26424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 «Золотая рыбка»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+31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1511993293"/>
                  </a:ext>
                </a:extLst>
              </a:tr>
              <a:tr h="26424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 «Журавушка»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+46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679577566"/>
                  </a:ext>
                </a:extLst>
              </a:tr>
              <a:tr h="26424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 «Росинка»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+3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1780651196"/>
                  </a:ext>
                </a:extLst>
              </a:tr>
              <a:tr h="26424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 «Ромашка»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106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-5</a:t>
                      </a:r>
                      <a:endParaRPr lang="ru-RU" sz="1600" b="0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048837342"/>
                  </a:ext>
                </a:extLst>
              </a:tr>
              <a:tr h="26424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 «</a:t>
                      </a:r>
                      <a:r>
                        <a:rPr kumimoji="0" lang="ru-RU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Семицветик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-18</a:t>
                      </a:r>
                      <a:endParaRPr lang="ru-RU" sz="1600" b="0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544676281"/>
                  </a:ext>
                </a:extLst>
              </a:tr>
              <a:tr h="26424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МОУДО «ЦДОД»</a:t>
                      </a:r>
                      <a:endParaRPr kumimoji="0" lang="ru-RU" sz="16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3479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3510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+31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34936303"/>
                  </a:ext>
                </a:extLst>
              </a:tr>
              <a:tr h="26424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МОУДО «ДЭБЦ»</a:t>
                      </a:r>
                      <a:endParaRPr kumimoji="0" lang="ru-RU" sz="16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-216</a:t>
                      </a:r>
                      <a:endParaRPr lang="ru-RU" sz="1600" b="0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1766977855"/>
                  </a:ext>
                </a:extLst>
              </a:tr>
              <a:tr h="26424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МОУДО ДЮЦ «ЦТС»</a:t>
                      </a:r>
                      <a:endParaRPr kumimoji="0" lang="ru-RU" sz="16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-36</a:t>
                      </a:r>
                      <a:endParaRPr lang="ru-RU" sz="1600" b="0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185140324"/>
                  </a:ext>
                </a:extLst>
              </a:tr>
              <a:tr h="26424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МБУДО "ДЮСШ"</a:t>
                      </a: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-63</a:t>
                      </a:r>
                      <a:endParaRPr lang="ru-RU" sz="1600" b="0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1928784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347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453857"/>
              </p:ext>
            </p:extLst>
          </p:nvPr>
        </p:nvGraphicFramePr>
        <p:xfrm>
          <a:off x="2258292" y="1662546"/>
          <a:ext cx="8821385" cy="4406345"/>
        </p:xfrm>
        <a:graphic>
          <a:graphicData uri="http://schemas.openxmlformats.org/drawingml/2006/table">
            <a:tbl>
              <a:tblPr firstRow="1" bandRow="1"/>
              <a:tblGrid>
                <a:gridCol w="3111703">
                  <a:extLst>
                    <a:ext uri="{9D8B030D-6E8A-4147-A177-3AD203B41FA5}">
                      <a16:colId xmlns:a16="http://schemas.microsoft.com/office/drawing/2014/main" val="3597992464"/>
                    </a:ext>
                  </a:extLst>
                </a:gridCol>
                <a:gridCol w="1864086">
                  <a:extLst>
                    <a:ext uri="{9D8B030D-6E8A-4147-A177-3AD203B41FA5}">
                      <a16:colId xmlns:a16="http://schemas.microsoft.com/office/drawing/2014/main" val="1701950607"/>
                    </a:ext>
                  </a:extLst>
                </a:gridCol>
                <a:gridCol w="1952153">
                  <a:extLst>
                    <a:ext uri="{9D8B030D-6E8A-4147-A177-3AD203B41FA5}">
                      <a16:colId xmlns:a16="http://schemas.microsoft.com/office/drawing/2014/main" val="532512575"/>
                    </a:ext>
                  </a:extLst>
                </a:gridCol>
                <a:gridCol w="1893443">
                  <a:extLst>
                    <a:ext uri="{9D8B030D-6E8A-4147-A177-3AD203B41FA5}">
                      <a16:colId xmlns:a16="http://schemas.microsoft.com/office/drawing/2014/main" val="1414657143"/>
                    </a:ext>
                  </a:extLst>
                </a:gridCol>
              </a:tblGrid>
              <a:tr h="74049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Общеобразовательное</a:t>
                      </a:r>
                      <a:r>
                        <a:rPr lang="ru-RU" sz="2000" u="non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учреждение</a:t>
                      </a:r>
                      <a:endParaRPr lang="ru-RU" sz="2000" u="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2000" u="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2000" u="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+/-</a:t>
                      </a:r>
                      <a:endParaRPr lang="ru-RU" sz="2000" u="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304980"/>
                  </a:ext>
                </a:extLst>
              </a:tr>
              <a:tr h="71431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«СОШ №2»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+8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932423"/>
                  </a:ext>
                </a:extLst>
              </a:tr>
              <a:tr h="71431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«СОШ №3»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+17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37156"/>
                  </a:ext>
                </a:extLst>
              </a:tr>
              <a:tr h="80860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«СОШ №4»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603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+112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912043"/>
                  </a:ext>
                </a:extLst>
              </a:tr>
              <a:tr h="71431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«СОШ №5»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416333"/>
                  </a:ext>
                </a:extLst>
              </a:tr>
              <a:tr h="714312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 «СОШ №7»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162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+102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44287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78774" y="190004"/>
            <a:ext cx="11473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Центры образования «Точка роста» естественно-научной и технологической направленности, цифрового и гуманитарной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профилей.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овые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места дополнительного образования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детей.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126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2492" y="207818"/>
            <a:ext cx="8831076" cy="1582387"/>
          </a:xfrm>
        </p:spPr>
        <p:txBody>
          <a:bodyPr>
            <a:normAutofit/>
          </a:bodyPr>
          <a:lstStyle/>
          <a:p>
            <a:pPr algn="l"/>
            <a:r>
              <a:rPr lang="ru-RU" sz="4800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935679"/>
            <a:ext cx="10018713" cy="381989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Руководителям образовательных учреждений:</a:t>
            </a:r>
          </a:p>
          <a:p>
            <a:pPr marL="0" lvl="0" indent="0" algn="just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обеспечить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сохранность контингента обучающихся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программам дополнительного образования к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концу 2022-2023 учебного года.</a:t>
            </a: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   организовать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работу по привлечению детей к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обучению по программам дополнительного образования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ранее не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использовавших сертификаты.</a:t>
            </a: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Руководителю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МОУДО «ДЭБЦ»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обеспечить зачисление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детей в учреждение и систему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ПФДО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.11.2022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</a:p>
          <a:p>
            <a:pPr marL="0" lvl="0" indent="0" algn="just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Руководителям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дополнительного образования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взять под контроль зачисление  детей по сертификатам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ПФДО,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используемых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оплаты образовательных услуг в соответствии с установленной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нормой на 2023 год: МОУДО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«ЦДОД» –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337 чел.,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МОУДО «ДЭБЦ» –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199 чел.,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МОУДО «ЦТС» -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92 чел.</a:t>
            </a:r>
            <a:endParaRPr lang="ru-RU" spc="-1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99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2542</TotalTime>
  <Words>776</Words>
  <Application>Microsoft Office PowerPoint</Application>
  <PresentationFormat>Широкоэкранный</PresentationFormat>
  <Paragraphs>236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Corbel</vt:lpstr>
      <vt:lpstr>PT Astra Serif</vt:lpstr>
      <vt:lpstr>Times New Roman</vt:lpstr>
      <vt:lpstr>Параллакс</vt:lpstr>
      <vt:lpstr>Итоги зачисления обучающихся в АИС ПФДО</vt:lpstr>
      <vt:lpstr>Муниципальный проект  «Успех каждого ребенка»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Решение: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Предварительные результаты работы образовательных учреждений в ПФДО. 2019-2020 учебный год</dc:title>
  <dc:creator>Лешкова Ольга Николаевна</dc:creator>
  <cp:lastModifiedBy>Пасенкова Валентина Сергеевна</cp:lastModifiedBy>
  <cp:revision>123</cp:revision>
  <cp:lastPrinted>2020-10-20T01:36:14Z</cp:lastPrinted>
  <dcterms:created xsi:type="dcterms:W3CDTF">2019-11-01T03:12:27Z</dcterms:created>
  <dcterms:modified xsi:type="dcterms:W3CDTF">2022-11-08T07:42:46Z</dcterms:modified>
</cp:coreProperties>
</file>