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036496" cy="331236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cap="all" dirty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  <a:t>ИГРА-ТРЕНИНГ </a:t>
            </a:r>
            <a:r>
              <a:rPr lang="ru-RU" sz="2400" b="1" cap="all" dirty="0" smtClean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  <a:t/>
            </a:r>
            <a:br>
              <a:rPr lang="ru-RU" sz="2400" b="1" cap="all" dirty="0" smtClean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</a:br>
            <a:r>
              <a:rPr lang="ru-RU" sz="2400" b="1" cap="all" dirty="0" smtClean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  <a:t>ДЛЯ УЧАЩИХСЯ</a:t>
            </a:r>
            <a:br>
              <a:rPr lang="ru-RU" sz="2400" b="1" cap="all" dirty="0" smtClean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</a:br>
            <a:r>
              <a:rPr lang="ru-RU" sz="2400" b="1" cap="all" dirty="0" smtClean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  <a:t> 5-Х И 6-Х КЛАССОВ</a:t>
            </a:r>
            <a:br>
              <a:rPr lang="ru-RU" sz="2400" b="1" cap="all" dirty="0" smtClean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</a:br>
            <a:r>
              <a:rPr lang="ru-RU" sz="2400" b="1" cap="all" dirty="0" smtClean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  <a:t/>
            </a:r>
            <a:br>
              <a:rPr lang="ru-RU" sz="2400" b="1" cap="all" dirty="0" smtClean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</a:br>
            <a:r>
              <a:rPr lang="ru-RU" sz="2400" b="1" cap="all" dirty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  <a:t/>
            </a:r>
            <a:br>
              <a:rPr lang="ru-RU" sz="2400" b="1" cap="all" dirty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</a:br>
            <a:r>
              <a:rPr lang="ru-RU" sz="3400" b="1" cap="all" dirty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  <a:t>«НАВЫКИ ЭФФЕКТИВНОГО ОБЩЕНИЯ</a:t>
            </a:r>
            <a:r>
              <a:rPr lang="ru-RU" sz="3400" b="1" cap="all" dirty="0" smtClean="0">
                <a:ln w="0"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Constantia" panose="02030602050306030303" pitchFamily="18" charset="0"/>
              </a:rPr>
              <a:t>»</a:t>
            </a:r>
            <a:endParaRPr lang="uk-UA" sz="3400" b="1" cap="all" dirty="0">
              <a:ln w="0">
                <a:solidFill>
                  <a:srgbClr val="000066"/>
                </a:solidFill>
              </a:ln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13684" y="6093296"/>
            <a:ext cx="4222812" cy="648072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</a:rPr>
              <a:t>ПОДГОТОВИЛА ГЛАВНЫЙ ВНЕШТАТНЫЙ ПСИХОЛОГ</a:t>
            </a:r>
          </a:p>
          <a:p>
            <a:pPr algn="r"/>
            <a:r>
              <a:rPr lang="ru-RU" sz="2900" b="1" i="1" dirty="0" smtClean="0">
                <a:solidFill>
                  <a:schemeClr val="tx2">
                    <a:lumMod val="75000"/>
                  </a:schemeClr>
                </a:solidFill>
              </a:rPr>
              <a:t>КОЗЛОВА Е.Б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316416" cy="1736596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    </a:t>
            </a: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ПРАКТИЧЕСКИЙ БЛОК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Вторая игровая 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зона «</a:t>
            </a:r>
            <a:r>
              <a:rPr lang="ru-RU" sz="1600" b="1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Крестворд</a:t>
            </a: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»</a:t>
            </a:r>
            <a:b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Цель: формирование команды, обучение умению распределения ролей в группе, обучение навыкам эффективного общения. 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64" y="4005064"/>
            <a:ext cx="4355009" cy="2511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477"/>
            <a:ext cx="3519744" cy="29066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09" y="2000762"/>
            <a:ext cx="3248133" cy="2900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0376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923928" cy="129614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    </a:t>
            </a: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ПРАКТИЧЕСКИЙ БЛОК</a:t>
            </a:r>
            <a:b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Вторая игровая 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зона «</a:t>
            </a:r>
            <a:r>
              <a:rPr lang="ru-RU" sz="1600" b="1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Крестворд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»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9" y="34240"/>
            <a:ext cx="3560868" cy="33569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90" y="2276872"/>
            <a:ext cx="3729491" cy="44371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" y="3293256"/>
            <a:ext cx="4545971" cy="354763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070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3923928" cy="129614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    </a:t>
            </a: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ПРАКТИЧЕСКИЙ БЛОК</a:t>
            </a:r>
            <a:b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Вторая игровая 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зона «</a:t>
            </a:r>
            <a:r>
              <a:rPr lang="ru-RU" sz="1600" b="1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Крестворд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»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68005"/>
            <a:ext cx="4104456" cy="338999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4248472" cy="30120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68006"/>
            <a:ext cx="4618298" cy="32345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084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48872" cy="165618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    </a:t>
            </a: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ПРАКТИЧЕСКИЙ БЛОК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Третья игровая 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зона </a:t>
            </a: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«Узелок»</a:t>
            </a:r>
            <a:b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Цель: формирование команды, обучение умению распределения ролей в группе, обучение навыкам эффективного общения. 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5" y="1660406"/>
            <a:ext cx="4340630" cy="23139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05" y="1566031"/>
            <a:ext cx="3778219" cy="25202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26685"/>
            <a:ext cx="3620550" cy="260547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64" y="4108635"/>
            <a:ext cx="3583285" cy="263636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187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4664"/>
            <a:ext cx="4104456" cy="151216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    </a:t>
            </a: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ПРАКТИЧЕСКИЙ БЛОК</a:t>
            </a:r>
            <a:b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Третья игровая 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зона </a:t>
            </a: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«Узелок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»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4285208" cy="36160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9" y="51115"/>
            <a:ext cx="3970045" cy="37314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2549"/>
            <a:ext cx="4608512" cy="29744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447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4664"/>
            <a:ext cx="4104456" cy="151216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    </a:t>
            </a: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ПРАКТИЧЕСКИЙ БЛОК</a:t>
            </a:r>
            <a:b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Третья игровая 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зона </a:t>
            </a: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«Узелок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»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4104456" cy="46085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20616"/>
            <a:ext cx="4104456" cy="39446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208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98714"/>
            <a:ext cx="6779096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74639"/>
            <a:ext cx="7632848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ЗАКЛЮЧЕНИЕ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 </a:t>
            </a:r>
            <a:endParaRPr lang="ru-RU" sz="2800" dirty="0" smtClean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lvl="0" algn="ctr">
              <a:spcBef>
                <a:spcPct val="20000"/>
              </a:spcBef>
            </a:pPr>
            <a:endParaRPr lang="ru-RU" sz="1600" dirty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(ВЫВОДЫ, РЕФЛЕКСИЯ)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47102"/>
            <a:ext cx="3131839" cy="25108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48849"/>
            <a:ext cx="4752528" cy="286848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29" y="815311"/>
            <a:ext cx="3085332" cy="502566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982" y="4377396"/>
            <a:ext cx="3100490" cy="25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86409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Цель:</a:t>
            </a:r>
            <a:r>
              <a:rPr lang="ru-RU" sz="20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 развитие практических навыков межличностного общения учащихся </a:t>
            </a:r>
            <a:r>
              <a:rPr lang="ru-RU" sz="20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5-х и 6-х классов</a:t>
            </a:r>
            <a:r>
              <a:rPr lang="ru-RU" sz="20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96752"/>
            <a:ext cx="72008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Задачи: </a:t>
            </a:r>
          </a:p>
          <a:p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дать 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представление о понятиях «общение» и «коммуникация», формы </a:t>
            </a:r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общения, эффективное 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общение;</a:t>
            </a:r>
          </a:p>
          <a:p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развитие 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навыков эффективного взаимодействия в команде; </a:t>
            </a:r>
          </a:p>
          <a:p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обучение 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сотрудничеству и умению совместно решать поставленные задачи;</a:t>
            </a:r>
          </a:p>
          <a:p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расширение 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возможностей установления контакта в различных ситуациях общения;</a:t>
            </a:r>
          </a:p>
          <a:p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сплочение 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классного коллектива;</a:t>
            </a:r>
          </a:p>
          <a:p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расширение 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диапазона творческих способностей. </a:t>
            </a:r>
            <a:endParaRPr lang="ru-RU" sz="1600" dirty="0" smtClean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endParaRPr lang="ru-RU" sz="1600" dirty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Участники: 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учащиеся 5-х </a:t>
            </a:r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и 6-х классов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 smtClean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Форма </a:t>
            </a: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проведения: 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обучающая игра-тренинг.</a:t>
            </a:r>
          </a:p>
          <a:p>
            <a:pPr marL="0" indent="0">
              <a:buNone/>
            </a:pPr>
            <a:endParaRPr lang="ru-RU" sz="1600" dirty="0" smtClean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Место </a:t>
            </a: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проведения: 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классная комната (мероприятие проводится в соответствии </a:t>
            </a:r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с рекомендациями </a:t>
            </a:r>
            <a:r>
              <a:rPr lang="ru-RU" sz="1600" dirty="0" err="1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Роспотребнадзора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 «Об организации работы </a:t>
            </a:r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общеобразовательных организаций</a:t>
            </a:r>
            <a:r>
              <a:rPr lang="ru-RU" sz="16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»).</a:t>
            </a:r>
          </a:p>
          <a:p>
            <a:pPr marL="0" indent="0">
              <a:buNone/>
            </a:pPr>
            <a:endParaRPr lang="ru-RU" sz="1400" dirty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8640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ХОД ЗАНЯТИЯ:</a:t>
            </a:r>
            <a:endParaRPr lang="ru-RU" sz="2400" b="1" dirty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980728"/>
            <a:ext cx="7200800" cy="5760640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ОРГАНИЗАЦИОННЫЙ МОМЕНТ</a:t>
            </a:r>
          </a:p>
          <a:p>
            <a:pPr marL="0" lvl="0" indent="0">
              <a:buNone/>
            </a:pP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 </a:t>
            </a:r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(ПРИВЕТСТВИЕ, ЗНАКОМСТВО)</a:t>
            </a:r>
          </a:p>
          <a:p>
            <a:pPr marL="0" lvl="0" indent="0">
              <a:buNone/>
            </a:pPr>
            <a:endParaRPr lang="ru-RU" sz="1600" dirty="0" smtClean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lvl="0"/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ПРИНЯТИЕ ПРАВИЛ РАБОТЫ В ГРУППЕ</a:t>
            </a:r>
          </a:p>
          <a:p>
            <a:pPr marL="0" lvl="0" indent="0">
              <a:buNone/>
            </a:pPr>
            <a:endParaRPr lang="ru-RU" sz="2000" b="1" dirty="0" smtClean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lvl="0"/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ИНФОРМАЦИОННЫЙ БЛОК </a:t>
            </a:r>
          </a:p>
          <a:p>
            <a:pPr marL="0" lvl="0" indent="0">
              <a:buNone/>
            </a:pP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(</a:t>
            </a:r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ПОНЯТИЕ «ОБЩЕНИЕ» И «КОММУНИКАЦИЯ», ФОРМЫ ОБЩЕНИЯ, ЭФФЕКТИВНОЕ ОБЩЕНИЕ)</a:t>
            </a:r>
          </a:p>
          <a:p>
            <a:pPr marL="0" lvl="0" indent="0">
              <a:buNone/>
            </a:pPr>
            <a:endParaRPr lang="ru-RU" sz="2000" b="1" dirty="0" smtClean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lvl="0"/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ПРАКТИЧЕСКИЙ БЛОК</a:t>
            </a:r>
          </a:p>
          <a:p>
            <a:pPr marL="0" lvl="0" indent="0">
              <a:buNone/>
            </a:pPr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(ТРИ ИГРОВЫЕ ЗОНЫ, ДЕТИ ПО ЧАСОВОЙ СТРЕЛКЕ ПЕРЕХОДЯТ ОТ ОДНОЙ ИГРОВОЙ ЗОНЫ К ДРУГОЙ, ВЫПОЛНЯЯ ПРЕДЛОЖЕННЫЕ ЗАДАНИЯ, ПОКА НЕ ВЕРНУТСЯ НА СВОЙ РЯД)</a:t>
            </a:r>
          </a:p>
          <a:p>
            <a:pPr marL="0" lvl="0" indent="0">
              <a:buNone/>
            </a:pPr>
            <a:endParaRPr lang="ru-RU" sz="1600" dirty="0" smtClean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  <a:p>
            <a:pPr lvl="0"/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ЗАКЛЮЧЕНИЕ</a:t>
            </a:r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16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(ВЫВОДЫ, РЕФЛЕКСИЯ)</a:t>
            </a:r>
          </a:p>
          <a:p>
            <a:pPr marL="0" indent="0">
              <a:buNone/>
            </a:pPr>
            <a:endParaRPr lang="ru-RU" sz="1400" dirty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53036"/>
            <a:ext cx="4139952" cy="310496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86" y="1094502"/>
            <a:ext cx="4907267" cy="232152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3923928" cy="299695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73361"/>
            <a:ext cx="5580112" cy="33461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722312" y="188641"/>
            <a:ext cx="8314183" cy="576063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ОРГАНИЗАЦИОННЫЙ </a:t>
            </a:r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</a:rPr>
              <a:t>МОМЕНТ</a:t>
            </a:r>
            <a:endParaRPr lang="ru-RU" sz="2800" b="1" dirty="0">
              <a:ln>
                <a:solidFill>
                  <a:srgbClr val="000066"/>
                </a:solidFill>
              </a:ln>
              <a:solidFill>
                <a:srgbClr val="0000CC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372">
            <a:off x="155643" y="2918971"/>
            <a:ext cx="6452662" cy="180228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993" y="829566"/>
            <a:ext cx="6048672" cy="267144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08">
            <a:off x="3135349" y="4437855"/>
            <a:ext cx="5929694" cy="215218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560" y="113335"/>
            <a:ext cx="8208912" cy="579361"/>
          </a:xfr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ПРИНЯТИЕ ПРАВИЛ РАБОТЫ В </a:t>
            </a:r>
            <a:r>
              <a:rPr lang="ru-RU" sz="2400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ГРУППЕ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07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5" y="1332505"/>
            <a:ext cx="4667622" cy="21317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26" y="2292021"/>
            <a:ext cx="4962574" cy="2284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5" y="4221088"/>
            <a:ext cx="4462659" cy="22200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611" y="4941168"/>
            <a:ext cx="4761389" cy="1908521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290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ИНФОРМАЦИОННЫЙ БЛОК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7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485089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    </a:t>
            </a: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ПРАКТИЧЕСКИЙ БЛОК 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Первая игровая 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зона «</a:t>
            </a:r>
            <a:r>
              <a:rPr lang="ru-RU" sz="1600" b="1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Пазлы</a:t>
            </a: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» </a:t>
            </a:r>
            <a:b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Цель: формирование команды, обучение умению распределения ролей в группе, обучение навыкам эффективного общения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Constantia" panose="02030602050306030303" pitchFamily="18" charset="0"/>
                <a:ea typeface="+mn-ea"/>
                <a:cs typeface="+mn-cs"/>
              </a:rPr>
              <a:t>.</a:t>
            </a:r>
            <a:endParaRPr lang="ru-RU" sz="1600" dirty="0">
              <a:solidFill>
                <a:srgbClr val="00006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0" y="1568383"/>
            <a:ext cx="3298269" cy="28344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6" y="4280062"/>
            <a:ext cx="4368636" cy="254911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62" y="4196767"/>
            <a:ext cx="4584434" cy="26945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989" y="1708713"/>
            <a:ext cx="3958806" cy="272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499992" cy="1224136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    </a:t>
            </a: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ПРАКТИЧЕСКИЙ БЛОК</a:t>
            </a:r>
            <a:b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Первая игровая 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зона «</a:t>
            </a:r>
            <a:r>
              <a:rPr lang="ru-RU" sz="1600" b="1" dirty="0" err="1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Пазлы</a:t>
            </a: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» </a:t>
            </a:r>
            <a:b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5"/>
            <a:ext cx="4257062" cy="32630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88" y="520428"/>
            <a:ext cx="3339744" cy="31966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4752528" cy="3284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58" y="1196455"/>
            <a:ext cx="3905089" cy="237656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384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16632"/>
            <a:ext cx="4283968" cy="1584176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    </a:t>
            </a:r>
            <a: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ПРАКТИЧЕСКИЙ БЛОК</a:t>
            </a:r>
            <a:br>
              <a:rPr lang="ru-RU" sz="20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Первая игровая </a:t>
            </a:r>
            <a:r>
              <a:rPr lang="ru-RU" sz="1600" b="1" dirty="0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зона «</a:t>
            </a:r>
            <a:r>
              <a:rPr lang="ru-RU" sz="1600" b="1" dirty="0" err="1" smtClean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Пазлы</a:t>
            </a:r>
            <a: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  <a:t>» </a:t>
            </a:r>
            <a:br>
              <a:rPr lang="ru-RU" sz="1600" b="1" dirty="0">
                <a:ln>
                  <a:solidFill>
                    <a:srgbClr val="000066"/>
                  </a:solidFill>
                </a:ln>
                <a:solidFill>
                  <a:srgbClr val="0000CC"/>
                </a:solidFill>
                <a:latin typeface="Constantia" panose="02030602050306030303" pitchFamily="18" charset="0"/>
                <a:ea typeface="+mn-ea"/>
                <a:cs typeface="+mn-cs"/>
              </a:rPr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7036"/>
            <a:ext cx="4739910" cy="30909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10" y="1928092"/>
            <a:ext cx="4404090" cy="416520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3048230" cy="3600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553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369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Тема Office</vt:lpstr>
      <vt:lpstr>Специальное оформление</vt:lpstr>
      <vt:lpstr>ИГРА-ТРЕНИНГ  ДЛЯ УЧАЩИХСЯ  5-Х И 6-Х КЛАССОВ   «НАВЫКИ ЭФФЕКТИВНОГО ОБЩЕНИЯ»</vt:lpstr>
      <vt:lpstr>Цель: развитие практических навыков межличностного общения учащихся 5-х и 6-х классов.</vt:lpstr>
      <vt:lpstr>ХОД ЗАНЯТИЯ:</vt:lpstr>
      <vt:lpstr>Презентация PowerPoint</vt:lpstr>
      <vt:lpstr>ПРИНЯТИЕ ПРАВИЛ РАБОТЫ В ГРУППЕ</vt:lpstr>
      <vt:lpstr>ИНФОРМАЦИОННЫЙ БЛОК </vt:lpstr>
      <vt:lpstr>    ПРАКТИЧЕСКИЙ БЛОК  Первая игровая зона «Пазлы»  Цель: формирование команды, обучение умению распределения ролей в группе, обучение навыкам эффективного общения.</vt:lpstr>
      <vt:lpstr>    ПРАКТИЧЕСКИЙ БЛОК  Первая игровая зона «Пазлы»  </vt:lpstr>
      <vt:lpstr>    ПРАКТИЧЕСКИЙ БЛОК  Первая игровая зона «Пазлы»  </vt:lpstr>
      <vt:lpstr>    ПРАКТИЧЕСКИЙ БЛОК Вторая игровая зона «Крестворд» Цель: формирование команды, обучение умению распределения ролей в группе, обучение навыкам эффективного общения.  </vt:lpstr>
      <vt:lpstr>    ПРАКТИЧЕСКИЙ БЛОК  Вторая игровая зона «Крестворд» </vt:lpstr>
      <vt:lpstr>    ПРАКТИЧЕСКИЙ БЛОК  Вторая игровая зона «Крестворд» </vt:lpstr>
      <vt:lpstr>    ПРАКТИЧЕСКИЙ БЛОК Третья игровая зона «Узелок» Цель: формирование команды, обучение умению распределения ролей в группе, обучение навыкам эффективного общения.  </vt:lpstr>
      <vt:lpstr>    ПРАКТИЧЕСКИЙ БЛОК  Третья игровая зона «Узелок» </vt:lpstr>
      <vt:lpstr>    ПРАКТИЧЕСКИЙ БЛОК  Третья игровая зона «Узелок» </vt:lpstr>
      <vt:lpstr> 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S5_Psiholog1</cp:lastModifiedBy>
  <cp:revision>43</cp:revision>
  <dcterms:created xsi:type="dcterms:W3CDTF">2009-01-08T12:15:48Z</dcterms:created>
  <dcterms:modified xsi:type="dcterms:W3CDTF">2021-03-02T10:18:33Z</dcterms:modified>
</cp:coreProperties>
</file>