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5" r:id="rId3"/>
    <p:sldId id="308" r:id="rId4"/>
    <p:sldId id="316" r:id="rId5"/>
    <p:sldId id="307" r:id="rId6"/>
    <p:sldId id="310" r:id="rId7"/>
    <p:sldId id="267" r:id="rId8"/>
    <p:sldId id="313" r:id="rId9"/>
    <p:sldId id="296" r:id="rId10"/>
    <p:sldId id="312" r:id="rId11"/>
    <p:sldId id="31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54" autoAdjust="0"/>
    <p:restoredTop sz="94718" autoAdjust="0"/>
  </p:normalViewPr>
  <p:slideViewPr>
    <p:cSldViewPr>
      <p:cViewPr>
        <p:scale>
          <a:sx n="100" d="100"/>
          <a:sy n="100" d="100"/>
        </p:scale>
        <p:origin x="-92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C5F6F-5C45-4DC8-B55B-CAAF5A4C99D2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D6244-63A4-4B05-A7CE-62CD0DAD1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6244-63A4-4B05-A7CE-62CD0DAD1D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6244-63A4-4B05-A7CE-62CD0DAD1D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6244-63A4-4B05-A7CE-62CD0DAD1D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6244-63A4-4B05-A7CE-62CD0DAD1D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D6244-63A4-4B05-A7CE-62CD0DAD1D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30 марта 2025 года действуют новые правила подачи электронных обращений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органы власти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(утверждены Федеральным законом от 28 декабря 2024 г. № 547-ФЗ «О внесении изменений в Федеральный закон «О порядке рассмотрения обращений граждан Российской Федерации» от 02.05.2006 №59-ФЗ)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Содержимое 3" descr="C:\Documents and Settings\dadasheva\Рабочий стол\герб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60648"/>
            <a:ext cx="743041" cy="10252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atin typeface="Arial" pitchFamily="34" charset="0"/>
                <a:cs typeface="Arial" pitchFamily="34" charset="0"/>
              </a:rPr>
              <a:t>Ответ на коллективное </a:t>
            </a:r>
            <a:endParaRPr lang="ru-RU" sz="40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Обращение двух и более  граждан по общему для них вопросу</a:t>
            </a:r>
          </a:p>
          <a:p>
            <a:pPr algn="ctr">
              <a:buFont typeface="Wingdings" pitchFamily="2" charset="2"/>
              <a:buChar char="ü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Ответ направляется на имя первого гражданина,  подписавшего обращение, если не оговорено лицо, уполномоченное получить ответ</a:t>
            </a:r>
          </a:p>
          <a:p>
            <a:pPr algn="ctr">
              <a:buFont typeface="Wingdings" pitchFamily="2" charset="2"/>
              <a:buChar char="ü"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ответе обязательно пишется фраза: «Информацию прошу довести до сведения всех заинтересованных лиц, подписавших коллективное обращение»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393" y="1600200"/>
            <a:ext cx="3018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Исполнитель в обязательном порядке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 позднее дня, следующего за днем регистрации ответа,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информирует заявителя о содержании ответа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следующими способами: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b="1" dirty="0" smtClean="0">
                <a:latin typeface="Arial" pitchFamily="34" charset="0"/>
                <a:cs typeface="Arial" pitchFamily="34" charset="0"/>
              </a:rPr>
            </a:b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-266700" algn="just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посредством телефонной связи;</a:t>
            </a:r>
          </a:p>
          <a:p>
            <a:pPr marL="266700" lvl="0" indent="-266700" algn="just">
              <a:buFont typeface="Wingdings" pitchFamily="2" charset="2"/>
              <a:buChar char="§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-266700" algn="just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посредством использования электронных средств связи</a:t>
            </a:r>
          </a:p>
          <a:p>
            <a:pPr marL="266700" lvl="0" indent="-84138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смс-сообщение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 marL="266700" lvl="0" indent="-266700" algn="just">
              <a:buFont typeface="Wingdings" pitchFamily="2" charset="2"/>
              <a:buChar char="§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-266700" algn="just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посредством электронной почты по адресу, указанному в заявлении (в форме электронного документа);</a:t>
            </a:r>
          </a:p>
          <a:p>
            <a:pPr marL="266700" lvl="0" indent="-266700" algn="just">
              <a:buFont typeface="Wingdings" pitchFamily="2" charset="2"/>
              <a:buChar char="§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-266700" algn="just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ходе личного приема заявителя;</a:t>
            </a:r>
          </a:p>
          <a:p>
            <a:pPr marL="266700" lvl="0" indent="-266700" algn="just">
              <a:buFont typeface="Wingdings" pitchFamily="2" charset="2"/>
              <a:buChar char="§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66700" lvl="0" indent="-266700" algn="just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другими способами.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Autofit/>
          </a:bodyPr>
          <a:lstStyle/>
          <a:p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30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марта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заявитель вправе подать обращение в электронной форме только с использованием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диной системы </a:t>
            </a:r>
            <a:r>
              <a:rPr lang="ru-RU" sz="5500" b="1" dirty="0" smtClean="0">
                <a:latin typeface="Arial" pitchFamily="34" charset="0"/>
                <a:cs typeface="Arial" pitchFamily="34" charset="0"/>
              </a:rPr>
              <a:t>идентификации и аутентификации (ЕСИА)</a:t>
            </a:r>
            <a:r>
              <a:rPr lang="ru-RU" sz="5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5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u="sng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Autofit/>
          </a:bodyPr>
          <a:lstStyle/>
          <a:p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u="sng" dirty="0" smtClean="0">
                <a:latin typeface="Arial" pitchFamily="34" charset="0"/>
                <a:cs typeface="Arial" pitchFamily="34" charset="0"/>
              </a:rPr>
            </a:b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u="sng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endParaRPr lang="ru-R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15" y="1785926"/>
            <a:ext cx="861186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Платформа обратной связи (ПОС)</a:t>
            </a:r>
            <a:br>
              <a:rPr lang="ru-RU" sz="2500" b="1" dirty="0" smtClean="0">
                <a:latin typeface="Arial" pitchFamily="34" charset="0"/>
                <a:cs typeface="Arial" pitchFamily="34" charset="0"/>
              </a:rPr>
            </a:br>
            <a:r>
              <a:rPr lang="ru-RU" sz="2500" b="1" cap="all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500" b="1" cap="all" dirty="0" err="1" smtClean="0">
                <a:latin typeface="Arial" pitchFamily="34" charset="0"/>
                <a:cs typeface="Arial" pitchFamily="34" charset="0"/>
              </a:rPr>
              <a:t>Госуслуги</a:t>
            </a:r>
            <a:r>
              <a:rPr lang="ru-RU" sz="2500" b="1" cap="all" dirty="0" smtClean="0">
                <a:latin typeface="Arial" pitchFamily="34" charset="0"/>
                <a:cs typeface="Arial" pitchFamily="34" charset="0"/>
              </a:rPr>
              <a:t>. Решаем вместе»</a:t>
            </a:r>
          </a:p>
          <a:p>
            <a:pPr algn="ctr"/>
            <a:endParaRPr lang="ru-RU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500" b="1" dirty="0" smtClean="0"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500" b="1" dirty="0" smtClean="0"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На сайте во вкладке «Населению» / «Оставить обращение» и справа 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виджет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заявитель автоматически перейдет на  «</a:t>
            </a:r>
            <a:r>
              <a:rPr lang="ru-RU" sz="2500" b="1" dirty="0" err="1" smtClean="0">
                <a:latin typeface="Arial" pitchFamily="34" charset="0"/>
                <a:cs typeface="Arial" pitchFamily="34" charset="0"/>
              </a:rPr>
              <a:t>Госуслуги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. Решаем вместе»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5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2815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316" y="1600200"/>
            <a:ext cx="2742459" cy="46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797304"/>
          </a:xfrm>
        </p:spPr>
        <p:txBody>
          <a:bodyPr>
            <a:noAutofit/>
          </a:bodyPr>
          <a:lstStyle/>
          <a:p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cap="small" dirty="0" smtClean="0">
                <a:latin typeface="Arial" pitchFamily="34" charset="0"/>
                <a:cs typeface="Arial" pitchFamily="34" charset="0"/>
              </a:rPr>
              <a:t>Результат рассмотрения обращения придет заявителю</a:t>
            </a:r>
            <a:r>
              <a:rPr lang="ru-RU" sz="4500" cap="sm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500" cap="small" dirty="0" smtClean="0">
                <a:latin typeface="Arial" pitchFamily="34" charset="0"/>
                <a:cs typeface="Arial" pitchFamily="34" charset="0"/>
              </a:rPr>
            </a:br>
            <a:r>
              <a:rPr lang="ru-RU" sz="4500" cap="sm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cap="small" dirty="0" smtClean="0">
                <a:latin typeface="Arial" pitchFamily="34" charset="0"/>
                <a:cs typeface="Arial" pitchFamily="34" charset="0"/>
              </a:rPr>
              <a:t>в личный кабинет</a:t>
            </a:r>
            <a:br>
              <a:rPr lang="ru-RU" sz="4500" b="1" cap="small" dirty="0" smtClean="0">
                <a:latin typeface="Arial" pitchFamily="34" charset="0"/>
                <a:cs typeface="Arial" pitchFamily="34" charset="0"/>
              </a:rPr>
            </a:br>
            <a:r>
              <a:rPr lang="ru-RU" sz="4500" b="1" cap="small" dirty="0" smtClean="0">
                <a:latin typeface="Arial" pitchFamily="34" charset="0"/>
                <a:cs typeface="Arial" pitchFamily="34" charset="0"/>
              </a:rPr>
              <a:t>и на указанный в личном кабинете адрес электронной почты</a:t>
            </a:r>
            <a:r>
              <a:rPr lang="ru-RU" sz="3000" cap="small" dirty="0" smtClean="0"/>
              <a:t/>
            </a:r>
            <a:br>
              <a:rPr lang="ru-RU" sz="3000" cap="small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86742" cy="857256"/>
          </a:xfrm>
        </p:spPr>
        <p:txBody>
          <a:bodyPr>
            <a:noAutofit/>
          </a:bodyPr>
          <a:lstStyle/>
          <a:p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Текст ответа, в случае поступления обращения по электронной почте в Администрацию после 30 марта 2025</a:t>
            </a:r>
            <a:br>
              <a:rPr lang="ru-RU" sz="2500" b="1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cap="small" dirty="0" smtClean="0"/>
              <a:t/>
            </a:r>
            <a:br>
              <a:rPr lang="ru-RU" sz="3000" cap="small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/>
            </a:r>
            <a:br>
              <a:rPr lang="ru-RU" sz="3000" b="1" dirty="0"/>
            </a:br>
            <a:endParaRPr lang="ru-RU" sz="30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8596" y="608116"/>
            <a:ext cx="828680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Уважаемый заявитель, с 30 марта 2025 года действуют новые правила подачи электронных обращений граждан в органы власти (утверждены Федеральным законом от 28 декабря 2024 г. № 547-ФЗ «О внесении изменений в Федеральный закон «О порядке рассмотрения обращений граждан Российской Федерации» от 02.05.2006 №59-ФЗ).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Задать вопрос, сообщить о проблеме или внести предложение в форме электронного документа можно на Едином портале государственных услуг через платформу обратной связи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Госуслуги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Решаем вместе».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 рассмотрения придет в личный кабинет и на указанный в личном кабинете адрес электронной почты.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можете подать обращение лично, а также в письменной форме по почтовому адресу: индекс 636780, Томская область, г. Стрежевой, ул. Ермакова, 46а.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рассмотрения составит до 30 календарных дней.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для справок: 5-10-01, 3-58-00.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9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cap="all" dirty="0" smtClean="0">
                <a:latin typeface="Arial" pitchFamily="34" charset="0"/>
                <a:cs typeface="Arial" pitchFamily="34" charset="0"/>
              </a:rPr>
              <a:t>сроки  работы  с  обращениями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dirty="0">
                <a:latin typeface="Arial" pitchFamily="34" charset="0"/>
                <a:cs typeface="Arial" pitchFamily="34" charset="0"/>
              </a:rPr>
            </a:br>
            <a:endParaRPr lang="ru-RU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286808" cy="4786346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обращения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3 дней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момента поступления. </a:t>
            </a:r>
          </a:p>
          <a:p>
            <a:pPr algn="just">
              <a:spcBef>
                <a:spcPts val="0"/>
              </a:spcBef>
            </a:pP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Переадресация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обращения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7 дней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регистрации с одновременным уведомлением об этом заявителя.</a:t>
            </a:r>
          </a:p>
          <a:p>
            <a:pPr algn="just">
              <a:spcBef>
                <a:spcPts val="0"/>
              </a:spcBef>
            </a:pP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Письмо заявителю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предоставлении дополнительных документов, информации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7 дней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 дня регистрации.</a:t>
            </a:r>
          </a:p>
          <a:p>
            <a:pPr algn="just">
              <a:spcBef>
                <a:spcPts val="0"/>
              </a:spcBef>
            </a:pP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рассмотрения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4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календарных дней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дня регистрации.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</a:pPr>
            <a:endParaRPr lang="en-US" sz="5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>
              <a:spcBef>
                <a:spcPts val="0"/>
              </a:spcBef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Сокращенный срок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установлен Мэром, если ответ очевиден и не требует проверки: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безотлагательно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5 дней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дня регистрации.</a:t>
            </a:r>
          </a:p>
          <a:p>
            <a:pPr algn="just">
              <a:spcBef>
                <a:spcPts val="0"/>
              </a:spcBef>
            </a:pP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cap="all" dirty="0" smtClean="0">
                <a:latin typeface="Arial" pitchFamily="34" charset="0"/>
                <a:cs typeface="Arial" pitchFamily="34" charset="0"/>
              </a:rPr>
              <a:t>Письменное заявление – письменный ответ</a:t>
            </a:r>
            <a:endParaRPr lang="ru-RU" sz="3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60" y="1600200"/>
            <a:ext cx="31448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400" y="1600200"/>
            <a:ext cx="3038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cap="all" dirty="0" smtClean="0">
                <a:latin typeface="Arial" pitchFamily="34" charset="0"/>
                <a:cs typeface="Arial" pitchFamily="34" charset="0"/>
              </a:rPr>
              <a:t>Требования </a:t>
            </a:r>
            <a:r>
              <a:rPr lang="ru-RU" sz="3300" b="1" cap="all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3300" b="1" cap="all" dirty="0" smtClean="0">
                <a:latin typeface="Arial" pitchFamily="34" charset="0"/>
                <a:cs typeface="Arial" pitchFamily="34" charset="0"/>
              </a:rPr>
              <a:t>оформлению </a:t>
            </a:r>
            <a:r>
              <a:rPr lang="ru-RU" sz="3300" b="1" cap="all" dirty="0">
                <a:latin typeface="Arial" pitchFamily="34" charset="0"/>
                <a:cs typeface="Arial" pitchFamily="34" charset="0"/>
              </a:rPr>
              <a:t>ответа </a:t>
            </a:r>
            <a:r>
              <a:rPr lang="ru-RU" sz="3300" b="1" cap="all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b="1" cap="all" dirty="0" smtClean="0">
                <a:latin typeface="Arial" pitchFamily="34" charset="0"/>
                <a:cs typeface="Arial" pitchFamily="34" charset="0"/>
              </a:rPr>
            </a:br>
            <a:endParaRPr lang="ru-RU" sz="33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4040188" cy="4824536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фамилия и инициалы заявителя,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направляется с уведомлением, то ФИО указывается полностью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почтовый адрес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заявителя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адрес электронной почты, в том случае если ответ направляется в форме отсканированного документа по электронной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</a:t>
            </a:r>
          </a:p>
          <a:p>
            <a:pPr lvl="0" algn="just">
              <a:buNone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ссылка на входящий регистрационный номер обращения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информацию по всем поставленным в обращении вопросам</a:t>
            </a:r>
          </a:p>
          <a:p>
            <a:pPr lvl="0" algn="just">
              <a:buNone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согласован заместителем Мэра, курирующим структурное подразделение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 полностью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18694"/>
            <a:ext cx="4286280" cy="488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208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5519</TotalTime>
  <Words>404</Words>
  <Application>Microsoft Office PowerPoint</Application>
  <PresentationFormat>Экран (4:3)</PresentationFormat>
  <Paragraphs>75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С 30 марта 2025 года действуют новые правила подачи электронных обращений  в органы власти   (утверждены Федеральным законом от 28 декабря 2024 г. № 547-ФЗ «О внесении изменений в Федеральный закон «О порядке рассмотрения обращений граждан Российской Федерации» от 02.05.2006 №59-ФЗ)  </vt:lpstr>
      <vt:lpstr>               С 30 марта   заявитель вправе подать обращение в электронной форме только с использованием  Единой системы идентификации и аутентификации (ЕСИА)           </vt:lpstr>
      <vt:lpstr>                      </vt:lpstr>
      <vt:lpstr>  На сайте во вкладке «Населению» / «Оставить обращение» и справа виджет заявитель автоматически перейдет на  «Госуслуги. Решаем вместе» </vt:lpstr>
      <vt:lpstr>                                  Результат рассмотрения обращения придет заявителю  в личный кабинет и на указанный в личном кабинете адрес электронной почты      </vt:lpstr>
      <vt:lpstr>        Текст ответа, в случае поступления обращения по электронной почте в Администрацию после 30 марта 2025                                 </vt:lpstr>
      <vt:lpstr>  сроки  работы  с  обращениями </vt:lpstr>
      <vt:lpstr>Письменное заявление – письменный ответ</vt:lpstr>
      <vt:lpstr> Требования к оформлению ответа  </vt:lpstr>
      <vt:lpstr>Ответ на коллективное </vt:lpstr>
      <vt:lpstr>     Исполнитель в обязательном порядке не позднее дня, следующего за днем регистрации ответа, информирует заявителя о содержании ответа следующими способами:   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Федеральный закон от 2 мая 2006 г. N 59-ФЗ "О порядке рассмотрения обращений граждан Российской Федерации"   </dc:title>
  <cp:lastModifiedBy>Sotskih</cp:lastModifiedBy>
  <cp:revision>400</cp:revision>
  <dcterms:modified xsi:type="dcterms:W3CDTF">2025-03-14T02:12:21Z</dcterms:modified>
</cp:coreProperties>
</file>